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1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6858000" cy="9144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4660"/>
  </p:normalViewPr>
  <p:slideViewPr>
    <p:cSldViewPr>
      <p:cViewPr>
        <p:scale>
          <a:sx n="75" d="100"/>
          <a:sy n="75" d="100"/>
        </p:scale>
        <p:origin x="-1728" y="9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60120-CF3B-4338-9157-8E92EF942832}" type="doc">
      <dgm:prSet loTypeId="urn:microsoft.com/office/officeart/2005/8/layout/hProcess7#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6FCD18F5-1D0F-40E6-A1AD-CA74C42038E2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DED0474B-FB25-491D-8CA7-CD7681CA8E98}" type="parTrans" cxnId="{A783873F-1FBA-4CA8-AAF4-2666C1614AEE}">
      <dgm:prSet/>
      <dgm:spPr/>
      <dgm:t>
        <a:bodyPr/>
        <a:lstStyle/>
        <a:p>
          <a:endParaRPr lang="es-MX" sz="1800" b="1"/>
        </a:p>
      </dgm:t>
    </dgm:pt>
    <dgm:pt modelId="{6A9FE193-CD6C-4487-B853-07AA4BD870CD}" type="sibTrans" cxnId="{A783873F-1FBA-4CA8-AAF4-2666C1614AEE}">
      <dgm:prSet/>
      <dgm:spPr/>
      <dgm:t>
        <a:bodyPr/>
        <a:lstStyle/>
        <a:p>
          <a:endParaRPr lang="es-MX" sz="1800" b="1"/>
        </a:p>
      </dgm:t>
    </dgm:pt>
    <dgm:pt modelId="{F77B3801-39EB-4D29-A15A-7C94837DD1D5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524D394C-1C68-41F1-87C2-7291207B2F8A}" type="parTrans" cxnId="{7A8B02DF-0578-477C-BADF-85A90EEA4E78}">
      <dgm:prSet/>
      <dgm:spPr/>
      <dgm:t>
        <a:bodyPr/>
        <a:lstStyle/>
        <a:p>
          <a:endParaRPr lang="es-MX" sz="1800" b="1"/>
        </a:p>
      </dgm:t>
    </dgm:pt>
    <dgm:pt modelId="{5D2E5220-36F6-43C9-9A19-4F7A59B9E7A7}" type="sibTrans" cxnId="{7A8B02DF-0578-477C-BADF-85A90EEA4E78}">
      <dgm:prSet/>
      <dgm:spPr/>
      <dgm:t>
        <a:bodyPr/>
        <a:lstStyle/>
        <a:p>
          <a:endParaRPr lang="es-MX" sz="1800" b="1"/>
        </a:p>
      </dgm:t>
    </dgm:pt>
    <dgm:pt modelId="{AF475099-1804-4FFD-A453-3D69542992CF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22129D7D-464F-4C77-AAB8-EC8F9964A057}" type="parTrans" cxnId="{1D25B3B1-9CC7-46B9-9686-C0655207400B}">
      <dgm:prSet/>
      <dgm:spPr/>
      <dgm:t>
        <a:bodyPr/>
        <a:lstStyle/>
        <a:p>
          <a:endParaRPr lang="es-MX" sz="1800" b="1"/>
        </a:p>
      </dgm:t>
    </dgm:pt>
    <dgm:pt modelId="{25B95239-BFA3-465D-93C0-7BD4BD52E314}" type="sibTrans" cxnId="{1D25B3B1-9CC7-46B9-9686-C0655207400B}">
      <dgm:prSet/>
      <dgm:spPr/>
      <dgm:t>
        <a:bodyPr/>
        <a:lstStyle/>
        <a:p>
          <a:endParaRPr lang="es-MX" sz="1800" b="1"/>
        </a:p>
      </dgm:t>
    </dgm:pt>
    <dgm:pt modelId="{10F6B1E2-BA89-4347-B41D-D4DB9A89C7A9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68565B71-2AE1-4DCF-8234-4A14E340D557}" type="parTrans" cxnId="{E26DBCF6-E456-42AD-8272-06F8B2A75338}">
      <dgm:prSet/>
      <dgm:spPr/>
      <dgm:t>
        <a:bodyPr/>
        <a:lstStyle/>
        <a:p>
          <a:endParaRPr lang="es-MX" sz="1800" b="1"/>
        </a:p>
      </dgm:t>
    </dgm:pt>
    <dgm:pt modelId="{DF72E2B4-0C8A-4657-ACD1-5B528ED3E683}" type="sibTrans" cxnId="{E26DBCF6-E456-42AD-8272-06F8B2A75338}">
      <dgm:prSet/>
      <dgm:spPr/>
      <dgm:t>
        <a:bodyPr/>
        <a:lstStyle/>
        <a:p>
          <a:endParaRPr lang="es-MX" sz="1800" b="1"/>
        </a:p>
      </dgm:t>
    </dgm:pt>
    <dgm:pt modelId="{7F16A82E-8D11-45C2-83A4-B3C7EFD00BBE}">
      <dgm:prSet phldrT="[Texto]" custT="1"/>
      <dgm:spPr/>
      <dgm:t>
        <a:bodyPr/>
        <a:lstStyle/>
        <a:p>
          <a:r>
            <a:rPr lang="es-ES" sz="600" b="1" dirty="0" smtClean="0"/>
            <a:t>.</a:t>
          </a:r>
          <a:endParaRPr lang="es-MX" sz="600" b="1" dirty="0"/>
        </a:p>
      </dgm:t>
    </dgm:pt>
    <dgm:pt modelId="{4E6C7961-4311-49D4-8BE2-CA64C98921E2}" type="sibTrans" cxnId="{016852DC-0D15-46B9-A40C-313106A399E4}">
      <dgm:prSet/>
      <dgm:spPr/>
      <dgm:t>
        <a:bodyPr/>
        <a:lstStyle/>
        <a:p>
          <a:endParaRPr lang="es-MX" sz="1800" b="1"/>
        </a:p>
      </dgm:t>
    </dgm:pt>
    <dgm:pt modelId="{F60D5C32-C449-41B3-A9C3-A4C66B267AC5}" type="parTrans" cxnId="{016852DC-0D15-46B9-A40C-313106A399E4}">
      <dgm:prSet/>
      <dgm:spPr/>
      <dgm:t>
        <a:bodyPr/>
        <a:lstStyle/>
        <a:p>
          <a:endParaRPr lang="es-MX" sz="1800" b="1"/>
        </a:p>
      </dgm:t>
    </dgm:pt>
    <dgm:pt modelId="{7ECA2F14-0B9E-4EDD-B7B3-EC645CF934DC}" type="pres">
      <dgm:prSet presAssocID="{CF860120-CF3B-4338-9157-8E92EF942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EC013B-1DDF-4EE7-B369-EE0DF55B2006}" type="pres">
      <dgm:prSet presAssocID="{6FCD18F5-1D0F-40E6-A1AD-CA74C42038E2}" presName="compositeNode" presStyleCnt="0">
        <dgm:presLayoutVars>
          <dgm:bulletEnabled val="1"/>
        </dgm:presLayoutVars>
      </dgm:prSet>
      <dgm:spPr/>
    </dgm:pt>
    <dgm:pt modelId="{156358D5-F0B5-46E7-B643-67752033C187}" type="pres">
      <dgm:prSet presAssocID="{6FCD18F5-1D0F-40E6-A1AD-CA74C42038E2}" presName="bgRect" presStyleLbl="node1" presStyleIdx="0" presStyleCnt="5" custLinFactNeighborX="1069"/>
      <dgm:spPr/>
      <dgm:t>
        <a:bodyPr/>
        <a:lstStyle/>
        <a:p>
          <a:endParaRPr lang="es-MX"/>
        </a:p>
      </dgm:t>
    </dgm:pt>
    <dgm:pt modelId="{E6953663-5331-4C0F-9593-3FD6DBD2E9CC}" type="pres">
      <dgm:prSet presAssocID="{6FCD18F5-1D0F-40E6-A1AD-CA74C42038E2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A9C335-0D3F-4F58-8A5C-74352A358C69}" type="pres">
      <dgm:prSet presAssocID="{6A9FE193-CD6C-4487-B853-07AA4BD870CD}" presName="hSp" presStyleCnt="0"/>
      <dgm:spPr/>
    </dgm:pt>
    <dgm:pt modelId="{A651C571-B398-4044-AB86-E142FDE7A2E6}" type="pres">
      <dgm:prSet presAssocID="{6A9FE193-CD6C-4487-B853-07AA4BD870CD}" presName="vProcSp" presStyleCnt="0"/>
      <dgm:spPr/>
    </dgm:pt>
    <dgm:pt modelId="{A020DA11-E7DA-4BBD-98A9-91214C149702}" type="pres">
      <dgm:prSet presAssocID="{6A9FE193-CD6C-4487-B853-07AA4BD870CD}" presName="vSp1" presStyleCnt="0"/>
      <dgm:spPr/>
    </dgm:pt>
    <dgm:pt modelId="{4D0B09F9-72D6-4881-9F6A-2A096846C785}" type="pres">
      <dgm:prSet presAssocID="{6A9FE193-CD6C-4487-B853-07AA4BD870CD}" presName="simulatedConn" presStyleLbl="solidFgAcc1" presStyleIdx="0" presStyleCnt="4"/>
      <dgm:spPr/>
    </dgm:pt>
    <dgm:pt modelId="{1CDB176C-21DE-4B4A-9262-8EBBB99CD050}" type="pres">
      <dgm:prSet presAssocID="{6A9FE193-CD6C-4487-B853-07AA4BD870CD}" presName="vSp2" presStyleCnt="0"/>
      <dgm:spPr/>
    </dgm:pt>
    <dgm:pt modelId="{DA6572B5-3ED3-4348-854F-85734BD90685}" type="pres">
      <dgm:prSet presAssocID="{6A9FE193-CD6C-4487-B853-07AA4BD870CD}" presName="sibTrans" presStyleCnt="0"/>
      <dgm:spPr/>
    </dgm:pt>
    <dgm:pt modelId="{AC15A23E-243C-439C-9F57-F3764F5C8407}" type="pres">
      <dgm:prSet presAssocID="{7F16A82E-8D11-45C2-83A4-B3C7EFD00BBE}" presName="compositeNode" presStyleCnt="0">
        <dgm:presLayoutVars>
          <dgm:bulletEnabled val="1"/>
        </dgm:presLayoutVars>
      </dgm:prSet>
      <dgm:spPr/>
    </dgm:pt>
    <dgm:pt modelId="{51608040-71B1-4AB7-8972-227C5DA888AB}" type="pres">
      <dgm:prSet presAssocID="{7F16A82E-8D11-45C2-83A4-B3C7EFD00BBE}" presName="bgRect" presStyleLbl="node1" presStyleIdx="1" presStyleCnt="5"/>
      <dgm:spPr/>
      <dgm:t>
        <a:bodyPr/>
        <a:lstStyle/>
        <a:p>
          <a:endParaRPr lang="es-MX"/>
        </a:p>
      </dgm:t>
    </dgm:pt>
    <dgm:pt modelId="{77C6BEA6-585D-408D-96BE-4381A46A139A}" type="pres">
      <dgm:prSet presAssocID="{7F16A82E-8D11-45C2-83A4-B3C7EFD00BBE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972776-5722-4246-8BD5-73C6A6DE18A1}" type="pres">
      <dgm:prSet presAssocID="{4E6C7961-4311-49D4-8BE2-CA64C98921E2}" presName="hSp" presStyleCnt="0"/>
      <dgm:spPr/>
    </dgm:pt>
    <dgm:pt modelId="{55EF7AC6-5F06-4A7B-BB62-F448433517FA}" type="pres">
      <dgm:prSet presAssocID="{4E6C7961-4311-49D4-8BE2-CA64C98921E2}" presName="vProcSp" presStyleCnt="0"/>
      <dgm:spPr/>
    </dgm:pt>
    <dgm:pt modelId="{F91B6D3E-EE89-4523-961D-66234DA11B20}" type="pres">
      <dgm:prSet presAssocID="{4E6C7961-4311-49D4-8BE2-CA64C98921E2}" presName="vSp1" presStyleCnt="0"/>
      <dgm:spPr/>
    </dgm:pt>
    <dgm:pt modelId="{4CCECC58-9C51-405A-A1A8-407020677DF9}" type="pres">
      <dgm:prSet presAssocID="{4E6C7961-4311-49D4-8BE2-CA64C98921E2}" presName="simulatedConn" presStyleLbl="solidFgAcc1" presStyleIdx="1" presStyleCnt="4"/>
      <dgm:spPr/>
    </dgm:pt>
    <dgm:pt modelId="{CB566D93-65DD-4EB5-BC68-49E5F12DD4B0}" type="pres">
      <dgm:prSet presAssocID="{4E6C7961-4311-49D4-8BE2-CA64C98921E2}" presName="vSp2" presStyleCnt="0"/>
      <dgm:spPr/>
    </dgm:pt>
    <dgm:pt modelId="{19A780BA-6FB2-4C3D-ADDB-EF6E4E622C1B}" type="pres">
      <dgm:prSet presAssocID="{4E6C7961-4311-49D4-8BE2-CA64C98921E2}" presName="sibTrans" presStyleCnt="0"/>
      <dgm:spPr/>
    </dgm:pt>
    <dgm:pt modelId="{2442A659-B942-4D3D-A2BB-5BAE198C3823}" type="pres">
      <dgm:prSet presAssocID="{F77B3801-39EB-4D29-A15A-7C94837DD1D5}" presName="compositeNode" presStyleCnt="0">
        <dgm:presLayoutVars>
          <dgm:bulletEnabled val="1"/>
        </dgm:presLayoutVars>
      </dgm:prSet>
      <dgm:spPr/>
    </dgm:pt>
    <dgm:pt modelId="{8FF631B4-6536-4F0D-B469-9FC641140480}" type="pres">
      <dgm:prSet presAssocID="{F77B3801-39EB-4D29-A15A-7C94837DD1D5}" presName="bgRect" presStyleLbl="node1" presStyleIdx="2" presStyleCnt="5"/>
      <dgm:spPr/>
      <dgm:t>
        <a:bodyPr/>
        <a:lstStyle/>
        <a:p>
          <a:endParaRPr lang="es-MX"/>
        </a:p>
      </dgm:t>
    </dgm:pt>
    <dgm:pt modelId="{22C3FA54-DFB6-422F-8CDB-62470E977F01}" type="pres">
      <dgm:prSet presAssocID="{F77B3801-39EB-4D29-A15A-7C94837DD1D5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D80842-C4B7-41D3-9343-FF1460368353}" type="pres">
      <dgm:prSet presAssocID="{5D2E5220-36F6-43C9-9A19-4F7A59B9E7A7}" presName="hSp" presStyleCnt="0"/>
      <dgm:spPr/>
    </dgm:pt>
    <dgm:pt modelId="{48061A79-9755-4CEC-B96C-67E99C67C902}" type="pres">
      <dgm:prSet presAssocID="{5D2E5220-36F6-43C9-9A19-4F7A59B9E7A7}" presName="vProcSp" presStyleCnt="0"/>
      <dgm:spPr/>
    </dgm:pt>
    <dgm:pt modelId="{B060583A-02A4-4CB3-BFA5-EC9FFD3D2692}" type="pres">
      <dgm:prSet presAssocID="{5D2E5220-36F6-43C9-9A19-4F7A59B9E7A7}" presName="vSp1" presStyleCnt="0"/>
      <dgm:spPr/>
    </dgm:pt>
    <dgm:pt modelId="{2B70529C-CD84-453C-8C68-806E8ED7CA90}" type="pres">
      <dgm:prSet presAssocID="{5D2E5220-36F6-43C9-9A19-4F7A59B9E7A7}" presName="simulatedConn" presStyleLbl="solidFgAcc1" presStyleIdx="2" presStyleCnt="4"/>
      <dgm:spPr/>
    </dgm:pt>
    <dgm:pt modelId="{5980BF07-3751-49B6-9BF1-BC6EDC4F8C3C}" type="pres">
      <dgm:prSet presAssocID="{5D2E5220-36F6-43C9-9A19-4F7A59B9E7A7}" presName="vSp2" presStyleCnt="0"/>
      <dgm:spPr/>
    </dgm:pt>
    <dgm:pt modelId="{9E55A1F5-0505-43A6-8BF8-D23B0C69EC25}" type="pres">
      <dgm:prSet presAssocID="{5D2E5220-36F6-43C9-9A19-4F7A59B9E7A7}" presName="sibTrans" presStyleCnt="0"/>
      <dgm:spPr/>
    </dgm:pt>
    <dgm:pt modelId="{696DB38C-EA26-43FE-BC73-020E7FCC31E0}" type="pres">
      <dgm:prSet presAssocID="{10F6B1E2-BA89-4347-B41D-D4DB9A89C7A9}" presName="compositeNode" presStyleCnt="0">
        <dgm:presLayoutVars>
          <dgm:bulletEnabled val="1"/>
        </dgm:presLayoutVars>
      </dgm:prSet>
      <dgm:spPr/>
    </dgm:pt>
    <dgm:pt modelId="{07047797-7D58-429C-8AB6-C9C8E5988E19}" type="pres">
      <dgm:prSet presAssocID="{10F6B1E2-BA89-4347-B41D-D4DB9A89C7A9}" presName="bgRect" presStyleLbl="node1" presStyleIdx="3" presStyleCnt="5"/>
      <dgm:spPr/>
      <dgm:t>
        <a:bodyPr/>
        <a:lstStyle/>
        <a:p>
          <a:endParaRPr lang="es-MX"/>
        </a:p>
      </dgm:t>
    </dgm:pt>
    <dgm:pt modelId="{C5202224-0C07-4444-B5E2-E5D695112371}" type="pres">
      <dgm:prSet presAssocID="{10F6B1E2-BA89-4347-B41D-D4DB9A89C7A9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B82F56-1783-4119-BAE5-63FFD3780FB9}" type="pres">
      <dgm:prSet presAssocID="{DF72E2B4-0C8A-4657-ACD1-5B528ED3E683}" presName="hSp" presStyleCnt="0"/>
      <dgm:spPr/>
    </dgm:pt>
    <dgm:pt modelId="{CFFC324F-0DF3-43C6-AECF-EB18690EBF59}" type="pres">
      <dgm:prSet presAssocID="{DF72E2B4-0C8A-4657-ACD1-5B528ED3E683}" presName="vProcSp" presStyleCnt="0"/>
      <dgm:spPr/>
    </dgm:pt>
    <dgm:pt modelId="{47AEA597-5F1D-4A2F-9869-02306A387B1A}" type="pres">
      <dgm:prSet presAssocID="{DF72E2B4-0C8A-4657-ACD1-5B528ED3E683}" presName="vSp1" presStyleCnt="0"/>
      <dgm:spPr/>
    </dgm:pt>
    <dgm:pt modelId="{8B613054-9173-4A04-AED7-C1385DEEB426}" type="pres">
      <dgm:prSet presAssocID="{DF72E2B4-0C8A-4657-ACD1-5B528ED3E683}" presName="simulatedConn" presStyleLbl="solidFgAcc1" presStyleIdx="3" presStyleCnt="4"/>
      <dgm:spPr/>
    </dgm:pt>
    <dgm:pt modelId="{A565B3BB-071D-4061-9470-41DF16863F10}" type="pres">
      <dgm:prSet presAssocID="{DF72E2B4-0C8A-4657-ACD1-5B528ED3E683}" presName="vSp2" presStyleCnt="0"/>
      <dgm:spPr/>
    </dgm:pt>
    <dgm:pt modelId="{85281549-B8FD-4C05-B371-79DEF305EBB5}" type="pres">
      <dgm:prSet presAssocID="{DF72E2B4-0C8A-4657-ACD1-5B528ED3E683}" presName="sibTrans" presStyleCnt="0"/>
      <dgm:spPr/>
    </dgm:pt>
    <dgm:pt modelId="{8E757A81-6CB9-4503-85FD-6643DFA585E1}" type="pres">
      <dgm:prSet presAssocID="{AF475099-1804-4FFD-A453-3D69542992CF}" presName="compositeNode" presStyleCnt="0">
        <dgm:presLayoutVars>
          <dgm:bulletEnabled val="1"/>
        </dgm:presLayoutVars>
      </dgm:prSet>
      <dgm:spPr/>
    </dgm:pt>
    <dgm:pt modelId="{35AEA009-8430-4364-A95C-A7C6966E566D}" type="pres">
      <dgm:prSet presAssocID="{AF475099-1804-4FFD-A453-3D69542992CF}" presName="bgRect" presStyleLbl="node1" presStyleIdx="4" presStyleCnt="5" custLinFactNeighborX="-1069"/>
      <dgm:spPr/>
      <dgm:t>
        <a:bodyPr/>
        <a:lstStyle/>
        <a:p>
          <a:endParaRPr lang="es-MX"/>
        </a:p>
      </dgm:t>
    </dgm:pt>
    <dgm:pt modelId="{85141569-7391-4AA5-8D29-05CD5EEEACF3}" type="pres">
      <dgm:prSet presAssocID="{AF475099-1804-4FFD-A453-3D69542992CF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25B3B1-9CC7-46B9-9686-C0655207400B}" srcId="{CF860120-CF3B-4338-9157-8E92EF942832}" destId="{AF475099-1804-4FFD-A453-3D69542992CF}" srcOrd="4" destOrd="0" parTransId="{22129D7D-464F-4C77-AAB8-EC8F9964A057}" sibTransId="{25B95239-BFA3-465D-93C0-7BD4BD52E314}"/>
    <dgm:cxn modelId="{8CBA4BB2-6FDD-4FA2-84E4-7C9B578DC956}" type="presOf" srcId="{7F16A82E-8D11-45C2-83A4-B3C7EFD00BBE}" destId="{51608040-71B1-4AB7-8972-227C5DA888AB}" srcOrd="0" destOrd="0" presId="urn:microsoft.com/office/officeart/2005/8/layout/hProcess7#1"/>
    <dgm:cxn modelId="{18A218E9-00E1-4A48-B0D3-2D9E9A2228F3}" type="presOf" srcId="{7F16A82E-8D11-45C2-83A4-B3C7EFD00BBE}" destId="{77C6BEA6-585D-408D-96BE-4381A46A139A}" srcOrd="1" destOrd="0" presId="urn:microsoft.com/office/officeart/2005/8/layout/hProcess7#1"/>
    <dgm:cxn modelId="{09D9AB56-4336-4B96-AFCF-0155669C4762}" type="presOf" srcId="{AF475099-1804-4FFD-A453-3D69542992CF}" destId="{85141569-7391-4AA5-8D29-05CD5EEEACF3}" srcOrd="1" destOrd="0" presId="urn:microsoft.com/office/officeart/2005/8/layout/hProcess7#1"/>
    <dgm:cxn modelId="{AD9D8465-2D32-40DE-A32F-D9718C3229D6}" type="presOf" srcId="{F77B3801-39EB-4D29-A15A-7C94837DD1D5}" destId="{22C3FA54-DFB6-422F-8CDB-62470E977F01}" srcOrd="1" destOrd="0" presId="urn:microsoft.com/office/officeart/2005/8/layout/hProcess7#1"/>
    <dgm:cxn modelId="{066BF1D3-6C9F-4D16-958D-65D68B136090}" type="presOf" srcId="{CF860120-CF3B-4338-9157-8E92EF942832}" destId="{7ECA2F14-0B9E-4EDD-B7B3-EC645CF934DC}" srcOrd="0" destOrd="0" presId="urn:microsoft.com/office/officeart/2005/8/layout/hProcess7#1"/>
    <dgm:cxn modelId="{1C81C159-9FAB-4883-9B4F-7565D856FD2B}" type="presOf" srcId="{10F6B1E2-BA89-4347-B41D-D4DB9A89C7A9}" destId="{C5202224-0C07-4444-B5E2-E5D695112371}" srcOrd="1" destOrd="0" presId="urn:microsoft.com/office/officeart/2005/8/layout/hProcess7#1"/>
    <dgm:cxn modelId="{E26DBCF6-E456-42AD-8272-06F8B2A75338}" srcId="{CF860120-CF3B-4338-9157-8E92EF942832}" destId="{10F6B1E2-BA89-4347-B41D-D4DB9A89C7A9}" srcOrd="3" destOrd="0" parTransId="{68565B71-2AE1-4DCF-8234-4A14E340D557}" sibTransId="{DF72E2B4-0C8A-4657-ACD1-5B528ED3E683}"/>
    <dgm:cxn modelId="{A783873F-1FBA-4CA8-AAF4-2666C1614AEE}" srcId="{CF860120-CF3B-4338-9157-8E92EF942832}" destId="{6FCD18F5-1D0F-40E6-A1AD-CA74C42038E2}" srcOrd="0" destOrd="0" parTransId="{DED0474B-FB25-491D-8CA7-CD7681CA8E98}" sibTransId="{6A9FE193-CD6C-4487-B853-07AA4BD870CD}"/>
    <dgm:cxn modelId="{06900F79-8351-42ED-8C0F-E86FC114A192}" type="presOf" srcId="{6FCD18F5-1D0F-40E6-A1AD-CA74C42038E2}" destId="{E6953663-5331-4C0F-9593-3FD6DBD2E9CC}" srcOrd="1" destOrd="0" presId="urn:microsoft.com/office/officeart/2005/8/layout/hProcess7#1"/>
    <dgm:cxn modelId="{36EC8319-FC59-4465-9362-5CAF0DCD2F65}" type="presOf" srcId="{6FCD18F5-1D0F-40E6-A1AD-CA74C42038E2}" destId="{156358D5-F0B5-46E7-B643-67752033C187}" srcOrd="0" destOrd="0" presId="urn:microsoft.com/office/officeart/2005/8/layout/hProcess7#1"/>
    <dgm:cxn modelId="{BFEF37F4-F607-4F1B-91A0-144C9A4CC846}" type="presOf" srcId="{F77B3801-39EB-4D29-A15A-7C94837DD1D5}" destId="{8FF631B4-6536-4F0D-B469-9FC641140480}" srcOrd="0" destOrd="0" presId="urn:microsoft.com/office/officeart/2005/8/layout/hProcess7#1"/>
    <dgm:cxn modelId="{7A8B02DF-0578-477C-BADF-85A90EEA4E78}" srcId="{CF860120-CF3B-4338-9157-8E92EF942832}" destId="{F77B3801-39EB-4D29-A15A-7C94837DD1D5}" srcOrd="2" destOrd="0" parTransId="{524D394C-1C68-41F1-87C2-7291207B2F8A}" sibTransId="{5D2E5220-36F6-43C9-9A19-4F7A59B9E7A7}"/>
    <dgm:cxn modelId="{016852DC-0D15-46B9-A40C-313106A399E4}" srcId="{CF860120-CF3B-4338-9157-8E92EF942832}" destId="{7F16A82E-8D11-45C2-83A4-B3C7EFD00BBE}" srcOrd="1" destOrd="0" parTransId="{F60D5C32-C449-41B3-A9C3-A4C66B267AC5}" sibTransId="{4E6C7961-4311-49D4-8BE2-CA64C98921E2}"/>
    <dgm:cxn modelId="{0CB98C70-87F1-42B3-9D27-D14EBA00299E}" type="presOf" srcId="{AF475099-1804-4FFD-A453-3D69542992CF}" destId="{35AEA009-8430-4364-A95C-A7C6966E566D}" srcOrd="0" destOrd="0" presId="urn:microsoft.com/office/officeart/2005/8/layout/hProcess7#1"/>
    <dgm:cxn modelId="{0F7A95ED-037E-40CC-A69A-48531C355B78}" type="presOf" srcId="{10F6B1E2-BA89-4347-B41D-D4DB9A89C7A9}" destId="{07047797-7D58-429C-8AB6-C9C8E5988E19}" srcOrd="0" destOrd="0" presId="urn:microsoft.com/office/officeart/2005/8/layout/hProcess7#1"/>
    <dgm:cxn modelId="{E8E79C0F-19EA-4887-9BFF-29764EAAB4DB}" type="presParOf" srcId="{7ECA2F14-0B9E-4EDD-B7B3-EC645CF934DC}" destId="{77EC013B-1DDF-4EE7-B369-EE0DF55B2006}" srcOrd="0" destOrd="0" presId="urn:microsoft.com/office/officeart/2005/8/layout/hProcess7#1"/>
    <dgm:cxn modelId="{58945FCD-864B-4B9F-8A12-CA15F0AD22EF}" type="presParOf" srcId="{77EC013B-1DDF-4EE7-B369-EE0DF55B2006}" destId="{156358D5-F0B5-46E7-B643-67752033C187}" srcOrd="0" destOrd="0" presId="urn:microsoft.com/office/officeart/2005/8/layout/hProcess7#1"/>
    <dgm:cxn modelId="{02CA4D84-E1B8-4DA5-9C39-4CC3CCA0CDD5}" type="presParOf" srcId="{77EC013B-1DDF-4EE7-B369-EE0DF55B2006}" destId="{E6953663-5331-4C0F-9593-3FD6DBD2E9CC}" srcOrd="1" destOrd="0" presId="urn:microsoft.com/office/officeart/2005/8/layout/hProcess7#1"/>
    <dgm:cxn modelId="{95FE2069-43C9-4023-8705-A188BE3418D3}" type="presParOf" srcId="{7ECA2F14-0B9E-4EDD-B7B3-EC645CF934DC}" destId="{D3A9C335-0D3F-4F58-8A5C-74352A358C69}" srcOrd="1" destOrd="0" presId="urn:microsoft.com/office/officeart/2005/8/layout/hProcess7#1"/>
    <dgm:cxn modelId="{12018F96-B7C3-4E6C-A53A-DC8A4DFDC276}" type="presParOf" srcId="{7ECA2F14-0B9E-4EDD-B7B3-EC645CF934DC}" destId="{A651C571-B398-4044-AB86-E142FDE7A2E6}" srcOrd="2" destOrd="0" presId="urn:microsoft.com/office/officeart/2005/8/layout/hProcess7#1"/>
    <dgm:cxn modelId="{0692C984-6998-487F-B30C-915F22FF64B4}" type="presParOf" srcId="{A651C571-B398-4044-AB86-E142FDE7A2E6}" destId="{A020DA11-E7DA-4BBD-98A9-91214C149702}" srcOrd="0" destOrd="0" presId="urn:microsoft.com/office/officeart/2005/8/layout/hProcess7#1"/>
    <dgm:cxn modelId="{EB819AB4-8175-4C5A-BF63-F96A738B1B5D}" type="presParOf" srcId="{A651C571-B398-4044-AB86-E142FDE7A2E6}" destId="{4D0B09F9-72D6-4881-9F6A-2A096846C785}" srcOrd="1" destOrd="0" presId="urn:microsoft.com/office/officeart/2005/8/layout/hProcess7#1"/>
    <dgm:cxn modelId="{CA0DD097-08FB-4B44-BD0B-8693669EA8B8}" type="presParOf" srcId="{A651C571-B398-4044-AB86-E142FDE7A2E6}" destId="{1CDB176C-21DE-4B4A-9262-8EBBB99CD050}" srcOrd="2" destOrd="0" presId="urn:microsoft.com/office/officeart/2005/8/layout/hProcess7#1"/>
    <dgm:cxn modelId="{411C89F3-4034-4A6E-8AED-5CF680769AA6}" type="presParOf" srcId="{7ECA2F14-0B9E-4EDD-B7B3-EC645CF934DC}" destId="{DA6572B5-3ED3-4348-854F-85734BD90685}" srcOrd="3" destOrd="0" presId="urn:microsoft.com/office/officeart/2005/8/layout/hProcess7#1"/>
    <dgm:cxn modelId="{3678FFFD-9827-4163-BE58-F983D3801BF1}" type="presParOf" srcId="{7ECA2F14-0B9E-4EDD-B7B3-EC645CF934DC}" destId="{AC15A23E-243C-439C-9F57-F3764F5C8407}" srcOrd="4" destOrd="0" presId="urn:microsoft.com/office/officeart/2005/8/layout/hProcess7#1"/>
    <dgm:cxn modelId="{B339D743-64B0-411C-9BDA-08875A670E84}" type="presParOf" srcId="{AC15A23E-243C-439C-9F57-F3764F5C8407}" destId="{51608040-71B1-4AB7-8972-227C5DA888AB}" srcOrd="0" destOrd="0" presId="urn:microsoft.com/office/officeart/2005/8/layout/hProcess7#1"/>
    <dgm:cxn modelId="{431E9C5E-5976-405C-A8F0-E99574B08F5D}" type="presParOf" srcId="{AC15A23E-243C-439C-9F57-F3764F5C8407}" destId="{77C6BEA6-585D-408D-96BE-4381A46A139A}" srcOrd="1" destOrd="0" presId="urn:microsoft.com/office/officeart/2005/8/layout/hProcess7#1"/>
    <dgm:cxn modelId="{2875BF3C-9055-46A1-9BD0-E56CB4F93120}" type="presParOf" srcId="{7ECA2F14-0B9E-4EDD-B7B3-EC645CF934DC}" destId="{C9972776-5722-4246-8BD5-73C6A6DE18A1}" srcOrd="5" destOrd="0" presId="urn:microsoft.com/office/officeart/2005/8/layout/hProcess7#1"/>
    <dgm:cxn modelId="{B05B46BD-CFFF-4A17-9A48-B5361A8127EE}" type="presParOf" srcId="{7ECA2F14-0B9E-4EDD-B7B3-EC645CF934DC}" destId="{55EF7AC6-5F06-4A7B-BB62-F448433517FA}" srcOrd="6" destOrd="0" presId="urn:microsoft.com/office/officeart/2005/8/layout/hProcess7#1"/>
    <dgm:cxn modelId="{E0654C4F-43A4-4F86-8571-8B67BB13B034}" type="presParOf" srcId="{55EF7AC6-5F06-4A7B-BB62-F448433517FA}" destId="{F91B6D3E-EE89-4523-961D-66234DA11B20}" srcOrd="0" destOrd="0" presId="urn:microsoft.com/office/officeart/2005/8/layout/hProcess7#1"/>
    <dgm:cxn modelId="{270EB2C1-6178-4B08-98BA-AC2B6C8C6ECC}" type="presParOf" srcId="{55EF7AC6-5F06-4A7B-BB62-F448433517FA}" destId="{4CCECC58-9C51-405A-A1A8-407020677DF9}" srcOrd="1" destOrd="0" presId="urn:microsoft.com/office/officeart/2005/8/layout/hProcess7#1"/>
    <dgm:cxn modelId="{9A0EF36C-8A77-442B-A0B6-487AABA1F45F}" type="presParOf" srcId="{55EF7AC6-5F06-4A7B-BB62-F448433517FA}" destId="{CB566D93-65DD-4EB5-BC68-49E5F12DD4B0}" srcOrd="2" destOrd="0" presId="urn:microsoft.com/office/officeart/2005/8/layout/hProcess7#1"/>
    <dgm:cxn modelId="{3CD6BDF3-19E5-4EC9-9FA4-673C04DF2133}" type="presParOf" srcId="{7ECA2F14-0B9E-4EDD-B7B3-EC645CF934DC}" destId="{19A780BA-6FB2-4C3D-ADDB-EF6E4E622C1B}" srcOrd="7" destOrd="0" presId="urn:microsoft.com/office/officeart/2005/8/layout/hProcess7#1"/>
    <dgm:cxn modelId="{BDF53025-0E62-4017-9D96-ECB8354D9410}" type="presParOf" srcId="{7ECA2F14-0B9E-4EDD-B7B3-EC645CF934DC}" destId="{2442A659-B942-4D3D-A2BB-5BAE198C3823}" srcOrd="8" destOrd="0" presId="urn:microsoft.com/office/officeart/2005/8/layout/hProcess7#1"/>
    <dgm:cxn modelId="{588A66AB-68BA-4C25-8ABC-FE464B2CC160}" type="presParOf" srcId="{2442A659-B942-4D3D-A2BB-5BAE198C3823}" destId="{8FF631B4-6536-4F0D-B469-9FC641140480}" srcOrd="0" destOrd="0" presId="urn:microsoft.com/office/officeart/2005/8/layout/hProcess7#1"/>
    <dgm:cxn modelId="{74FD95E3-8016-412D-A02E-9E2D11F799C1}" type="presParOf" srcId="{2442A659-B942-4D3D-A2BB-5BAE198C3823}" destId="{22C3FA54-DFB6-422F-8CDB-62470E977F01}" srcOrd="1" destOrd="0" presId="urn:microsoft.com/office/officeart/2005/8/layout/hProcess7#1"/>
    <dgm:cxn modelId="{2C848926-2544-493F-8041-13EA22C81E7C}" type="presParOf" srcId="{7ECA2F14-0B9E-4EDD-B7B3-EC645CF934DC}" destId="{10D80842-C4B7-41D3-9343-FF1460368353}" srcOrd="9" destOrd="0" presId="urn:microsoft.com/office/officeart/2005/8/layout/hProcess7#1"/>
    <dgm:cxn modelId="{BBBF62FA-000F-4FBC-B39A-64BA9EDBF195}" type="presParOf" srcId="{7ECA2F14-0B9E-4EDD-B7B3-EC645CF934DC}" destId="{48061A79-9755-4CEC-B96C-67E99C67C902}" srcOrd="10" destOrd="0" presId="urn:microsoft.com/office/officeart/2005/8/layout/hProcess7#1"/>
    <dgm:cxn modelId="{F13FC44E-488C-42CF-AAE0-28D31452CFBE}" type="presParOf" srcId="{48061A79-9755-4CEC-B96C-67E99C67C902}" destId="{B060583A-02A4-4CB3-BFA5-EC9FFD3D2692}" srcOrd="0" destOrd="0" presId="urn:microsoft.com/office/officeart/2005/8/layout/hProcess7#1"/>
    <dgm:cxn modelId="{2ECC9BC0-F920-409B-83DF-DE5F115272E9}" type="presParOf" srcId="{48061A79-9755-4CEC-B96C-67E99C67C902}" destId="{2B70529C-CD84-453C-8C68-806E8ED7CA90}" srcOrd="1" destOrd="0" presId="urn:microsoft.com/office/officeart/2005/8/layout/hProcess7#1"/>
    <dgm:cxn modelId="{71DE2D99-AEA8-48E8-A2E5-DA81B259114E}" type="presParOf" srcId="{48061A79-9755-4CEC-B96C-67E99C67C902}" destId="{5980BF07-3751-49B6-9BF1-BC6EDC4F8C3C}" srcOrd="2" destOrd="0" presId="urn:microsoft.com/office/officeart/2005/8/layout/hProcess7#1"/>
    <dgm:cxn modelId="{BA158E9C-7496-47AA-BB3E-CB0BF53A2217}" type="presParOf" srcId="{7ECA2F14-0B9E-4EDD-B7B3-EC645CF934DC}" destId="{9E55A1F5-0505-43A6-8BF8-D23B0C69EC25}" srcOrd="11" destOrd="0" presId="urn:microsoft.com/office/officeart/2005/8/layout/hProcess7#1"/>
    <dgm:cxn modelId="{01D7010D-C7C8-474A-8BE5-50DFFF7E2A7C}" type="presParOf" srcId="{7ECA2F14-0B9E-4EDD-B7B3-EC645CF934DC}" destId="{696DB38C-EA26-43FE-BC73-020E7FCC31E0}" srcOrd="12" destOrd="0" presId="urn:microsoft.com/office/officeart/2005/8/layout/hProcess7#1"/>
    <dgm:cxn modelId="{1F844160-B869-4733-9A2F-53852EE91781}" type="presParOf" srcId="{696DB38C-EA26-43FE-BC73-020E7FCC31E0}" destId="{07047797-7D58-429C-8AB6-C9C8E5988E19}" srcOrd="0" destOrd="0" presId="urn:microsoft.com/office/officeart/2005/8/layout/hProcess7#1"/>
    <dgm:cxn modelId="{0D4FDD81-87C8-4BF4-8AF1-034CE94B1C83}" type="presParOf" srcId="{696DB38C-EA26-43FE-BC73-020E7FCC31E0}" destId="{C5202224-0C07-4444-B5E2-E5D695112371}" srcOrd="1" destOrd="0" presId="urn:microsoft.com/office/officeart/2005/8/layout/hProcess7#1"/>
    <dgm:cxn modelId="{8ED28D9E-6517-4D3C-897F-AF02122DE7FD}" type="presParOf" srcId="{7ECA2F14-0B9E-4EDD-B7B3-EC645CF934DC}" destId="{1AB82F56-1783-4119-BAE5-63FFD3780FB9}" srcOrd="13" destOrd="0" presId="urn:microsoft.com/office/officeart/2005/8/layout/hProcess7#1"/>
    <dgm:cxn modelId="{1B9F2744-9DF8-4751-AE17-17ECBFC37CD3}" type="presParOf" srcId="{7ECA2F14-0B9E-4EDD-B7B3-EC645CF934DC}" destId="{CFFC324F-0DF3-43C6-AECF-EB18690EBF59}" srcOrd="14" destOrd="0" presId="urn:microsoft.com/office/officeart/2005/8/layout/hProcess7#1"/>
    <dgm:cxn modelId="{09AC8227-183E-4D68-AC12-E9B50762F930}" type="presParOf" srcId="{CFFC324F-0DF3-43C6-AECF-EB18690EBF59}" destId="{47AEA597-5F1D-4A2F-9869-02306A387B1A}" srcOrd="0" destOrd="0" presId="urn:microsoft.com/office/officeart/2005/8/layout/hProcess7#1"/>
    <dgm:cxn modelId="{5221D438-5E44-4903-8189-4D5DB2B066C7}" type="presParOf" srcId="{CFFC324F-0DF3-43C6-AECF-EB18690EBF59}" destId="{8B613054-9173-4A04-AED7-C1385DEEB426}" srcOrd="1" destOrd="0" presId="urn:microsoft.com/office/officeart/2005/8/layout/hProcess7#1"/>
    <dgm:cxn modelId="{F17100F2-E963-49F2-BBCF-CB5327998D6F}" type="presParOf" srcId="{CFFC324F-0DF3-43C6-AECF-EB18690EBF59}" destId="{A565B3BB-071D-4061-9470-41DF16863F10}" srcOrd="2" destOrd="0" presId="urn:microsoft.com/office/officeart/2005/8/layout/hProcess7#1"/>
    <dgm:cxn modelId="{B00EA138-8189-4C8D-A5DB-138C2D2D0763}" type="presParOf" srcId="{7ECA2F14-0B9E-4EDD-B7B3-EC645CF934DC}" destId="{85281549-B8FD-4C05-B371-79DEF305EBB5}" srcOrd="15" destOrd="0" presId="urn:microsoft.com/office/officeart/2005/8/layout/hProcess7#1"/>
    <dgm:cxn modelId="{4E3A5D89-F115-4DD8-97B7-255898D16A52}" type="presParOf" srcId="{7ECA2F14-0B9E-4EDD-B7B3-EC645CF934DC}" destId="{8E757A81-6CB9-4503-85FD-6643DFA585E1}" srcOrd="16" destOrd="0" presId="urn:microsoft.com/office/officeart/2005/8/layout/hProcess7#1"/>
    <dgm:cxn modelId="{12A5EDEC-3A31-47FD-B234-3C858AA98796}" type="presParOf" srcId="{8E757A81-6CB9-4503-85FD-6643DFA585E1}" destId="{35AEA009-8430-4364-A95C-A7C6966E566D}" srcOrd="0" destOrd="0" presId="urn:microsoft.com/office/officeart/2005/8/layout/hProcess7#1"/>
    <dgm:cxn modelId="{572362CA-74A4-4074-8190-16E2661A6D48}" type="presParOf" srcId="{8E757A81-6CB9-4503-85FD-6643DFA585E1}" destId="{85141569-7391-4AA5-8D29-05CD5EEEACF3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60120-CF3B-4338-9157-8E92EF942832}" type="doc">
      <dgm:prSet loTypeId="urn:microsoft.com/office/officeart/2005/8/layout/hProcess7#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FC8B593D-321F-4C08-965D-CD85635E06B8}">
      <dgm:prSet phldrT="[Texto]" custT="1"/>
      <dgm:spPr/>
      <dgm:t>
        <a:bodyPr/>
        <a:lstStyle/>
        <a:p>
          <a:endParaRPr lang="es-MX" sz="600" b="1" dirty="0"/>
        </a:p>
      </dgm:t>
    </dgm:pt>
    <dgm:pt modelId="{5FE16DD4-35D0-43A1-848F-5636093CF2D9}" type="parTrans" cxnId="{3E34F280-96FD-4A2D-8E48-0D50BBDCBF9F}">
      <dgm:prSet/>
      <dgm:spPr/>
      <dgm:t>
        <a:bodyPr/>
        <a:lstStyle/>
        <a:p>
          <a:endParaRPr lang="es-MX"/>
        </a:p>
      </dgm:t>
    </dgm:pt>
    <dgm:pt modelId="{E9E84702-889D-4649-983D-9E3B85A1FAA7}" type="sibTrans" cxnId="{3E34F280-96FD-4A2D-8E48-0D50BBDCBF9F}">
      <dgm:prSet/>
      <dgm:spPr/>
      <dgm:t>
        <a:bodyPr/>
        <a:lstStyle/>
        <a:p>
          <a:endParaRPr lang="es-MX"/>
        </a:p>
      </dgm:t>
    </dgm:pt>
    <dgm:pt modelId="{08780D91-3F8D-4E6E-A05E-56DFCD0C97A7}">
      <dgm:prSet phldrT="[Texto]" custT="1"/>
      <dgm:spPr/>
      <dgm:t>
        <a:bodyPr/>
        <a:lstStyle/>
        <a:p>
          <a:endParaRPr lang="es-MX" sz="600" b="1" dirty="0"/>
        </a:p>
      </dgm:t>
    </dgm:pt>
    <dgm:pt modelId="{F8FB177D-BB8E-46E5-B6DD-916599C5A59E}" type="parTrans" cxnId="{F4F2A00C-6EA2-4AA4-AE9B-DC4CFF05740A}">
      <dgm:prSet/>
      <dgm:spPr/>
      <dgm:t>
        <a:bodyPr/>
        <a:lstStyle/>
        <a:p>
          <a:endParaRPr lang="es-MX"/>
        </a:p>
      </dgm:t>
    </dgm:pt>
    <dgm:pt modelId="{5D5813BD-FBF9-4368-801E-19CD0D600F72}" type="sibTrans" cxnId="{F4F2A00C-6EA2-4AA4-AE9B-DC4CFF05740A}">
      <dgm:prSet/>
      <dgm:spPr/>
      <dgm:t>
        <a:bodyPr/>
        <a:lstStyle/>
        <a:p>
          <a:endParaRPr lang="es-MX"/>
        </a:p>
      </dgm:t>
    </dgm:pt>
    <dgm:pt modelId="{7ECA2F14-0B9E-4EDD-B7B3-EC645CF934DC}" type="pres">
      <dgm:prSet presAssocID="{CF860120-CF3B-4338-9157-8E92EF942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0D95BF-0E9D-4BB5-877B-613078C44FC8}" type="pres">
      <dgm:prSet presAssocID="{08780D91-3F8D-4E6E-A05E-56DFCD0C97A7}" presName="compositeNode" presStyleCnt="0">
        <dgm:presLayoutVars>
          <dgm:bulletEnabled val="1"/>
        </dgm:presLayoutVars>
      </dgm:prSet>
      <dgm:spPr/>
    </dgm:pt>
    <dgm:pt modelId="{5B25F3F2-A37A-493A-AD13-7D7A3E1545BC}" type="pres">
      <dgm:prSet presAssocID="{08780D91-3F8D-4E6E-A05E-56DFCD0C97A7}" presName="bgRect" presStyleLbl="node1" presStyleIdx="0" presStyleCnt="2"/>
      <dgm:spPr/>
      <dgm:t>
        <a:bodyPr/>
        <a:lstStyle/>
        <a:p>
          <a:endParaRPr lang="es-MX"/>
        </a:p>
      </dgm:t>
    </dgm:pt>
    <dgm:pt modelId="{99671586-48FE-41D9-AFE0-1456EC9EB4FD}" type="pres">
      <dgm:prSet presAssocID="{08780D91-3F8D-4E6E-A05E-56DFCD0C97A7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9F2CA3-F252-4012-84AB-0DF96382D7B7}" type="pres">
      <dgm:prSet presAssocID="{5D5813BD-FBF9-4368-801E-19CD0D600F72}" presName="hSp" presStyleCnt="0"/>
      <dgm:spPr/>
    </dgm:pt>
    <dgm:pt modelId="{4FCE06D1-48F9-4017-A161-2037E8953F71}" type="pres">
      <dgm:prSet presAssocID="{5D5813BD-FBF9-4368-801E-19CD0D600F72}" presName="vProcSp" presStyleCnt="0"/>
      <dgm:spPr/>
    </dgm:pt>
    <dgm:pt modelId="{F700AC0E-39F8-4D60-AB82-1FD42957E7F4}" type="pres">
      <dgm:prSet presAssocID="{5D5813BD-FBF9-4368-801E-19CD0D600F72}" presName="vSp1" presStyleCnt="0"/>
      <dgm:spPr/>
    </dgm:pt>
    <dgm:pt modelId="{90C2C787-58B5-4E1D-B17C-541785B43629}" type="pres">
      <dgm:prSet presAssocID="{5D5813BD-FBF9-4368-801E-19CD0D600F72}" presName="simulatedConn" presStyleLbl="solidFgAcc1" presStyleIdx="0" presStyleCnt="1"/>
      <dgm:spPr/>
    </dgm:pt>
    <dgm:pt modelId="{A0C97B9D-3CEA-4908-AC75-ECC7E9A261EE}" type="pres">
      <dgm:prSet presAssocID="{5D5813BD-FBF9-4368-801E-19CD0D600F72}" presName="vSp2" presStyleCnt="0"/>
      <dgm:spPr/>
    </dgm:pt>
    <dgm:pt modelId="{270935AE-34D4-4993-A24B-90209C953388}" type="pres">
      <dgm:prSet presAssocID="{5D5813BD-FBF9-4368-801E-19CD0D600F72}" presName="sibTrans" presStyleCnt="0"/>
      <dgm:spPr/>
    </dgm:pt>
    <dgm:pt modelId="{77A802E5-55C6-4FFB-92B7-1225E75F0FF0}" type="pres">
      <dgm:prSet presAssocID="{FC8B593D-321F-4C08-965D-CD85635E06B8}" presName="compositeNode" presStyleCnt="0">
        <dgm:presLayoutVars>
          <dgm:bulletEnabled val="1"/>
        </dgm:presLayoutVars>
      </dgm:prSet>
      <dgm:spPr/>
    </dgm:pt>
    <dgm:pt modelId="{0AE8F0FA-589A-4221-A49D-51E4ADBE6EDE}" type="pres">
      <dgm:prSet presAssocID="{FC8B593D-321F-4C08-965D-CD85635E06B8}" presName="bgRect" presStyleLbl="node1" presStyleIdx="1" presStyleCnt="2"/>
      <dgm:spPr/>
      <dgm:t>
        <a:bodyPr/>
        <a:lstStyle/>
        <a:p>
          <a:endParaRPr lang="es-MX"/>
        </a:p>
      </dgm:t>
    </dgm:pt>
    <dgm:pt modelId="{33A7B604-E40C-4DC5-9909-58CA6AF99366}" type="pres">
      <dgm:prSet presAssocID="{FC8B593D-321F-4C08-965D-CD85635E06B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34F280-96FD-4A2D-8E48-0D50BBDCBF9F}" srcId="{CF860120-CF3B-4338-9157-8E92EF942832}" destId="{FC8B593D-321F-4C08-965D-CD85635E06B8}" srcOrd="1" destOrd="0" parTransId="{5FE16DD4-35D0-43A1-848F-5636093CF2D9}" sibTransId="{E9E84702-889D-4649-983D-9E3B85A1FAA7}"/>
    <dgm:cxn modelId="{A8482F00-3600-4AB3-8A4D-AFC313F72FE3}" type="presOf" srcId="{CF860120-CF3B-4338-9157-8E92EF942832}" destId="{7ECA2F14-0B9E-4EDD-B7B3-EC645CF934DC}" srcOrd="0" destOrd="0" presId="urn:microsoft.com/office/officeart/2005/8/layout/hProcess7#2"/>
    <dgm:cxn modelId="{06C9E0DC-4082-4E9B-8517-281766CE681A}" type="presOf" srcId="{08780D91-3F8D-4E6E-A05E-56DFCD0C97A7}" destId="{5B25F3F2-A37A-493A-AD13-7D7A3E1545BC}" srcOrd="0" destOrd="0" presId="urn:microsoft.com/office/officeart/2005/8/layout/hProcess7#2"/>
    <dgm:cxn modelId="{DF446233-6142-41FD-B35C-D6204A394DA5}" type="presOf" srcId="{FC8B593D-321F-4C08-965D-CD85635E06B8}" destId="{0AE8F0FA-589A-4221-A49D-51E4ADBE6EDE}" srcOrd="0" destOrd="0" presId="urn:microsoft.com/office/officeart/2005/8/layout/hProcess7#2"/>
    <dgm:cxn modelId="{7479C994-FD4D-4F7B-9E05-B05B4699E255}" type="presOf" srcId="{FC8B593D-321F-4C08-965D-CD85635E06B8}" destId="{33A7B604-E40C-4DC5-9909-58CA6AF99366}" srcOrd="1" destOrd="0" presId="urn:microsoft.com/office/officeart/2005/8/layout/hProcess7#2"/>
    <dgm:cxn modelId="{8D4F34B5-107C-4ADE-AE07-2D75B37CF255}" type="presOf" srcId="{08780D91-3F8D-4E6E-A05E-56DFCD0C97A7}" destId="{99671586-48FE-41D9-AFE0-1456EC9EB4FD}" srcOrd="1" destOrd="0" presId="urn:microsoft.com/office/officeart/2005/8/layout/hProcess7#2"/>
    <dgm:cxn modelId="{F4F2A00C-6EA2-4AA4-AE9B-DC4CFF05740A}" srcId="{CF860120-CF3B-4338-9157-8E92EF942832}" destId="{08780D91-3F8D-4E6E-A05E-56DFCD0C97A7}" srcOrd="0" destOrd="0" parTransId="{F8FB177D-BB8E-46E5-B6DD-916599C5A59E}" sibTransId="{5D5813BD-FBF9-4368-801E-19CD0D600F72}"/>
    <dgm:cxn modelId="{41E97583-D5AA-4621-9879-77241634D5BA}" type="presParOf" srcId="{7ECA2F14-0B9E-4EDD-B7B3-EC645CF934DC}" destId="{4B0D95BF-0E9D-4BB5-877B-613078C44FC8}" srcOrd="0" destOrd="0" presId="urn:microsoft.com/office/officeart/2005/8/layout/hProcess7#2"/>
    <dgm:cxn modelId="{BC1AA648-50E3-416A-A521-9E22B2071407}" type="presParOf" srcId="{4B0D95BF-0E9D-4BB5-877B-613078C44FC8}" destId="{5B25F3F2-A37A-493A-AD13-7D7A3E1545BC}" srcOrd="0" destOrd="0" presId="urn:microsoft.com/office/officeart/2005/8/layout/hProcess7#2"/>
    <dgm:cxn modelId="{AC1F1F47-7702-4F2F-A3EE-B3F0D21AB7F4}" type="presParOf" srcId="{4B0D95BF-0E9D-4BB5-877B-613078C44FC8}" destId="{99671586-48FE-41D9-AFE0-1456EC9EB4FD}" srcOrd="1" destOrd="0" presId="urn:microsoft.com/office/officeart/2005/8/layout/hProcess7#2"/>
    <dgm:cxn modelId="{26144B6D-715D-49E2-BAD4-28F7CA26DD8B}" type="presParOf" srcId="{7ECA2F14-0B9E-4EDD-B7B3-EC645CF934DC}" destId="{189F2CA3-F252-4012-84AB-0DF96382D7B7}" srcOrd="1" destOrd="0" presId="urn:microsoft.com/office/officeart/2005/8/layout/hProcess7#2"/>
    <dgm:cxn modelId="{C9719E8C-724F-4372-A545-CC75416CAFC7}" type="presParOf" srcId="{7ECA2F14-0B9E-4EDD-B7B3-EC645CF934DC}" destId="{4FCE06D1-48F9-4017-A161-2037E8953F71}" srcOrd="2" destOrd="0" presId="urn:microsoft.com/office/officeart/2005/8/layout/hProcess7#2"/>
    <dgm:cxn modelId="{81E76D09-D92B-4010-B7E0-63FE539C2800}" type="presParOf" srcId="{4FCE06D1-48F9-4017-A161-2037E8953F71}" destId="{F700AC0E-39F8-4D60-AB82-1FD42957E7F4}" srcOrd="0" destOrd="0" presId="urn:microsoft.com/office/officeart/2005/8/layout/hProcess7#2"/>
    <dgm:cxn modelId="{16C6A55E-3348-4716-99E7-CF4B27EDB2B1}" type="presParOf" srcId="{4FCE06D1-48F9-4017-A161-2037E8953F71}" destId="{90C2C787-58B5-4E1D-B17C-541785B43629}" srcOrd="1" destOrd="0" presId="urn:microsoft.com/office/officeart/2005/8/layout/hProcess7#2"/>
    <dgm:cxn modelId="{954B04A3-83FE-4D94-8AD9-6F96D7A58E4F}" type="presParOf" srcId="{4FCE06D1-48F9-4017-A161-2037E8953F71}" destId="{A0C97B9D-3CEA-4908-AC75-ECC7E9A261EE}" srcOrd="2" destOrd="0" presId="urn:microsoft.com/office/officeart/2005/8/layout/hProcess7#2"/>
    <dgm:cxn modelId="{9712C292-0D43-4866-81FC-A74CBB4EF507}" type="presParOf" srcId="{7ECA2F14-0B9E-4EDD-B7B3-EC645CF934DC}" destId="{270935AE-34D4-4993-A24B-90209C953388}" srcOrd="3" destOrd="0" presId="urn:microsoft.com/office/officeart/2005/8/layout/hProcess7#2"/>
    <dgm:cxn modelId="{DDE266EE-1E4D-4899-B4B0-1271F882BF9A}" type="presParOf" srcId="{7ECA2F14-0B9E-4EDD-B7B3-EC645CF934DC}" destId="{77A802E5-55C6-4FFB-92B7-1225E75F0FF0}" srcOrd="4" destOrd="0" presId="urn:microsoft.com/office/officeart/2005/8/layout/hProcess7#2"/>
    <dgm:cxn modelId="{1EA846BC-2CE4-4920-A651-63F695C98A80}" type="presParOf" srcId="{77A802E5-55C6-4FFB-92B7-1225E75F0FF0}" destId="{0AE8F0FA-589A-4221-A49D-51E4ADBE6EDE}" srcOrd="0" destOrd="0" presId="urn:microsoft.com/office/officeart/2005/8/layout/hProcess7#2"/>
    <dgm:cxn modelId="{A67B2098-2169-495C-AF51-9C8DA6203F2E}" type="presParOf" srcId="{77A802E5-55C6-4FFB-92B7-1225E75F0FF0}" destId="{33A7B604-E40C-4DC5-9909-58CA6AF99366}" srcOrd="1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60120-CF3B-4338-9157-8E92EF942832}" type="doc">
      <dgm:prSet loTypeId="urn:microsoft.com/office/officeart/2005/8/layout/hProcess7#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08780D91-3F8D-4E6E-A05E-56DFCD0C97A7}">
      <dgm:prSet phldrT="[Texto]" custT="1"/>
      <dgm:spPr/>
      <dgm:t>
        <a:bodyPr/>
        <a:lstStyle/>
        <a:p>
          <a:endParaRPr lang="es-MX" sz="600" b="1" dirty="0"/>
        </a:p>
      </dgm:t>
    </dgm:pt>
    <dgm:pt modelId="{F8FB177D-BB8E-46E5-B6DD-916599C5A59E}" type="parTrans" cxnId="{F4F2A00C-6EA2-4AA4-AE9B-DC4CFF05740A}">
      <dgm:prSet/>
      <dgm:spPr/>
      <dgm:t>
        <a:bodyPr/>
        <a:lstStyle/>
        <a:p>
          <a:endParaRPr lang="es-MX"/>
        </a:p>
      </dgm:t>
    </dgm:pt>
    <dgm:pt modelId="{5D5813BD-FBF9-4368-801E-19CD0D600F72}" type="sibTrans" cxnId="{F4F2A00C-6EA2-4AA4-AE9B-DC4CFF05740A}">
      <dgm:prSet/>
      <dgm:spPr/>
      <dgm:t>
        <a:bodyPr/>
        <a:lstStyle/>
        <a:p>
          <a:endParaRPr lang="es-MX"/>
        </a:p>
      </dgm:t>
    </dgm:pt>
    <dgm:pt modelId="{7ECA2F14-0B9E-4EDD-B7B3-EC645CF934DC}" type="pres">
      <dgm:prSet presAssocID="{CF860120-CF3B-4338-9157-8E92EF942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0D95BF-0E9D-4BB5-877B-613078C44FC8}" type="pres">
      <dgm:prSet presAssocID="{08780D91-3F8D-4E6E-A05E-56DFCD0C97A7}" presName="compositeNode" presStyleCnt="0">
        <dgm:presLayoutVars>
          <dgm:bulletEnabled val="1"/>
        </dgm:presLayoutVars>
      </dgm:prSet>
      <dgm:spPr/>
    </dgm:pt>
    <dgm:pt modelId="{5B25F3F2-A37A-493A-AD13-7D7A3E1545BC}" type="pres">
      <dgm:prSet presAssocID="{08780D91-3F8D-4E6E-A05E-56DFCD0C97A7}" presName="bgRect" presStyleLbl="node1" presStyleIdx="0" presStyleCnt="1"/>
      <dgm:spPr/>
      <dgm:t>
        <a:bodyPr/>
        <a:lstStyle/>
        <a:p>
          <a:endParaRPr lang="es-MX"/>
        </a:p>
      </dgm:t>
    </dgm:pt>
    <dgm:pt modelId="{99671586-48FE-41D9-AFE0-1456EC9EB4FD}" type="pres">
      <dgm:prSet presAssocID="{08780D91-3F8D-4E6E-A05E-56DFCD0C97A7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117B408-DC1A-46CA-A13B-DD4FF3CEA32A}" type="presOf" srcId="{08780D91-3F8D-4E6E-A05E-56DFCD0C97A7}" destId="{5B25F3F2-A37A-493A-AD13-7D7A3E1545BC}" srcOrd="0" destOrd="0" presId="urn:microsoft.com/office/officeart/2005/8/layout/hProcess7#3"/>
    <dgm:cxn modelId="{F4F2A00C-6EA2-4AA4-AE9B-DC4CFF05740A}" srcId="{CF860120-CF3B-4338-9157-8E92EF942832}" destId="{08780D91-3F8D-4E6E-A05E-56DFCD0C97A7}" srcOrd="0" destOrd="0" parTransId="{F8FB177D-BB8E-46E5-B6DD-916599C5A59E}" sibTransId="{5D5813BD-FBF9-4368-801E-19CD0D600F72}"/>
    <dgm:cxn modelId="{BCF20240-2BD9-4C77-B0A4-253225569DF2}" type="presOf" srcId="{08780D91-3F8D-4E6E-A05E-56DFCD0C97A7}" destId="{99671586-48FE-41D9-AFE0-1456EC9EB4FD}" srcOrd="1" destOrd="0" presId="urn:microsoft.com/office/officeart/2005/8/layout/hProcess7#3"/>
    <dgm:cxn modelId="{45F12A69-48E6-4C63-97BB-019357D61019}" type="presOf" srcId="{CF860120-CF3B-4338-9157-8E92EF942832}" destId="{7ECA2F14-0B9E-4EDD-B7B3-EC645CF934DC}" srcOrd="0" destOrd="0" presId="urn:microsoft.com/office/officeart/2005/8/layout/hProcess7#3"/>
    <dgm:cxn modelId="{0EF23ECF-942A-48B8-8D60-FB78212FC62D}" type="presParOf" srcId="{7ECA2F14-0B9E-4EDD-B7B3-EC645CF934DC}" destId="{4B0D95BF-0E9D-4BB5-877B-613078C44FC8}" srcOrd="0" destOrd="0" presId="urn:microsoft.com/office/officeart/2005/8/layout/hProcess7#3"/>
    <dgm:cxn modelId="{35CF7F72-54B3-4956-B9F2-2287BE63FE92}" type="presParOf" srcId="{4B0D95BF-0E9D-4BB5-877B-613078C44FC8}" destId="{5B25F3F2-A37A-493A-AD13-7D7A3E1545BC}" srcOrd="0" destOrd="0" presId="urn:microsoft.com/office/officeart/2005/8/layout/hProcess7#3"/>
    <dgm:cxn modelId="{1CD54804-B0EF-443C-AAC0-558BB5C46559}" type="presParOf" srcId="{4B0D95BF-0E9D-4BB5-877B-613078C44FC8}" destId="{99671586-48FE-41D9-AFE0-1456EC9EB4FD}" srcOrd="1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358D5-F0B5-46E7-B643-67752033C187}">
      <dsp:nvSpPr>
        <dsp:cNvPr id="0" name=""/>
        <dsp:cNvSpPr/>
      </dsp:nvSpPr>
      <dsp:spPr>
        <a:xfrm>
          <a:off x="12518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-349527" y="527973"/>
        <a:ext cx="908809" cy="184717"/>
      </dsp:txXfrm>
    </dsp:sp>
    <dsp:sp modelId="{51608040-71B1-4AB7-8972-227C5DA888AB}">
      <dsp:nvSpPr>
        <dsp:cNvPr id="0" name=""/>
        <dsp:cNvSpPr/>
      </dsp:nvSpPr>
      <dsp:spPr>
        <a:xfrm>
          <a:off x="958557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596511" y="527973"/>
        <a:ext cx="908809" cy="184717"/>
      </dsp:txXfrm>
    </dsp:sp>
    <dsp:sp modelId="{4D0B09F9-72D6-4881-9F6A-2A096846C785}">
      <dsp:nvSpPr>
        <dsp:cNvPr id="0" name=""/>
        <dsp:cNvSpPr/>
      </dsp:nvSpPr>
      <dsp:spPr>
        <a:xfrm rot="5400000">
          <a:off x="881745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31B4-6536-4F0D-B469-9FC641140480}">
      <dsp:nvSpPr>
        <dsp:cNvPr id="0" name=""/>
        <dsp:cNvSpPr/>
      </dsp:nvSpPr>
      <dsp:spPr>
        <a:xfrm>
          <a:off x="1914470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1552424" y="527973"/>
        <a:ext cx="908809" cy="184717"/>
      </dsp:txXfrm>
    </dsp:sp>
    <dsp:sp modelId="{4CCECC58-9C51-405A-A1A8-407020677DF9}">
      <dsp:nvSpPr>
        <dsp:cNvPr id="0" name=""/>
        <dsp:cNvSpPr/>
      </dsp:nvSpPr>
      <dsp:spPr>
        <a:xfrm rot="5400000">
          <a:off x="1837658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47797-7D58-429C-8AB6-C9C8E5988E19}">
      <dsp:nvSpPr>
        <dsp:cNvPr id="0" name=""/>
        <dsp:cNvSpPr/>
      </dsp:nvSpPr>
      <dsp:spPr>
        <a:xfrm>
          <a:off x="2870383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2508336" y="527973"/>
        <a:ext cx="908809" cy="184717"/>
      </dsp:txXfrm>
    </dsp:sp>
    <dsp:sp modelId="{2B70529C-CD84-453C-8C68-806E8ED7CA90}">
      <dsp:nvSpPr>
        <dsp:cNvPr id="0" name=""/>
        <dsp:cNvSpPr/>
      </dsp:nvSpPr>
      <dsp:spPr>
        <a:xfrm rot="5400000">
          <a:off x="2793570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EA009-8430-4364-A95C-A7C6966E566D}">
      <dsp:nvSpPr>
        <dsp:cNvPr id="0" name=""/>
        <dsp:cNvSpPr/>
      </dsp:nvSpPr>
      <dsp:spPr>
        <a:xfrm>
          <a:off x="3816422" y="165927"/>
          <a:ext cx="923586" cy="110830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b="1" kern="1200" dirty="0" smtClean="0"/>
            <a:t>.</a:t>
          </a:r>
          <a:endParaRPr lang="es-MX" sz="600" b="1" kern="1200" dirty="0"/>
        </a:p>
      </dsp:txBody>
      <dsp:txXfrm rot="16200000">
        <a:off x="3454376" y="527973"/>
        <a:ext cx="908809" cy="184717"/>
      </dsp:txXfrm>
    </dsp:sp>
    <dsp:sp modelId="{8B613054-9173-4A04-AED7-C1385DEEB426}">
      <dsp:nvSpPr>
        <dsp:cNvPr id="0" name=""/>
        <dsp:cNvSpPr/>
      </dsp:nvSpPr>
      <dsp:spPr>
        <a:xfrm rot="5400000">
          <a:off x="3749483" y="1046678"/>
          <a:ext cx="162860" cy="1385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F3F2-A37A-493A-AD13-7D7A3E1545BC}">
      <dsp:nvSpPr>
        <dsp:cNvPr id="0" name=""/>
        <dsp:cNvSpPr/>
      </dsp:nvSpPr>
      <dsp:spPr>
        <a:xfrm>
          <a:off x="338" y="22645"/>
          <a:ext cx="862358" cy="103482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/>
        </a:p>
      </dsp:txBody>
      <dsp:txXfrm rot="16200000">
        <a:off x="-337705" y="360689"/>
        <a:ext cx="848560" cy="172471"/>
      </dsp:txXfrm>
    </dsp:sp>
    <dsp:sp modelId="{0AE8F0FA-589A-4221-A49D-51E4ADBE6EDE}">
      <dsp:nvSpPr>
        <dsp:cNvPr id="0" name=""/>
        <dsp:cNvSpPr/>
      </dsp:nvSpPr>
      <dsp:spPr>
        <a:xfrm>
          <a:off x="892879" y="22645"/>
          <a:ext cx="862358" cy="103482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/>
        </a:p>
      </dsp:txBody>
      <dsp:txXfrm rot="16200000">
        <a:off x="554834" y="360689"/>
        <a:ext cx="848560" cy="172471"/>
      </dsp:txXfrm>
    </dsp:sp>
    <dsp:sp modelId="{90C2C787-58B5-4E1D-B17C-541785B43629}">
      <dsp:nvSpPr>
        <dsp:cNvPr id="0" name=""/>
        <dsp:cNvSpPr/>
      </dsp:nvSpPr>
      <dsp:spPr>
        <a:xfrm rot="5400000">
          <a:off x="821109" y="845582"/>
          <a:ext cx="152162" cy="1293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F3F2-A37A-493A-AD13-7D7A3E1545BC}">
      <dsp:nvSpPr>
        <dsp:cNvPr id="0" name=""/>
        <dsp:cNvSpPr/>
      </dsp:nvSpPr>
      <dsp:spPr>
        <a:xfrm>
          <a:off x="0" y="0"/>
          <a:ext cx="1755576" cy="108012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574" rIns="26670" bIns="0" numCol="1" spcCol="1270" anchor="t" anchorCtr="0">
          <a:noAutofit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/>
        </a:p>
      </dsp:txBody>
      <dsp:txXfrm rot="16200000">
        <a:off x="-267291" y="267291"/>
        <a:ext cx="885698" cy="35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D862A6-B12F-48F3-B354-369829FCC452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336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326563-B582-4025-8773-28A3EA2ACC8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81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A8C8D-FC27-4F3B-AFF4-0BB93C189858}" type="slidenum">
              <a:rPr lang="es-MX" smtClean="0"/>
              <a:pPr/>
              <a:t>5</a:t>
            </a:fld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3175" y="-36513"/>
            <a:ext cx="6861175" cy="395288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654077" y="467544"/>
            <a:ext cx="3533642" cy="3995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Av. Cerro de las Torres No. 395, Colonia Campestre Churubusco,</a:t>
            </a:r>
          </a:p>
          <a:p>
            <a:pPr>
              <a:defRPr/>
            </a:pP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Del. Coyoacán C.P. 04200, Ciudad de México, Tel. 5227 3999. </a:t>
            </a:r>
            <a:endParaRPr lang="es-MX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46042" y="536366"/>
            <a:ext cx="1123318" cy="261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1100" b="1" dirty="0">
                <a:solidFill>
                  <a:srgbClr val="17365D"/>
                </a:solidFill>
                <a:latin typeface="Calibri" pitchFamily="34" charset="0"/>
                <a:cs typeface="Arial" pitchFamily="34" charset="0"/>
              </a:rPr>
              <a:t>Guía de </a:t>
            </a:r>
            <a:r>
              <a:rPr lang="es-ES" sz="1100" b="1" dirty="0" smtClean="0">
                <a:solidFill>
                  <a:srgbClr val="17365D"/>
                </a:solidFill>
                <a:latin typeface="Calibri" pitchFamily="34" charset="0"/>
                <a:cs typeface="Arial" pitchFamily="34" charset="0"/>
              </a:rPr>
              <a:t>Usuario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0" y="987425"/>
            <a:ext cx="6858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88913" y="8675688"/>
            <a:ext cx="6480175" cy="433387"/>
          </a:xfrm>
        </p:spPr>
        <p:txBody>
          <a:bodyPr/>
          <a:lstStyle>
            <a:lvl1pPr>
              <a:defRPr sz="800" b="1"/>
            </a:lvl1pPr>
          </a:lstStyle>
          <a:p>
            <a:pPr>
              <a:defRPr/>
            </a:pPr>
            <a:r>
              <a:rPr lang="es-ES" dirty="0"/>
              <a:t>Prohibida la reproducción total o parcial de la información contenida en este documento. En caso de incumplimiento, se sancionará conforme a las leyes nacionales e internacionales aplicables.</a:t>
            </a:r>
            <a:endParaRPr lang="es-MX" sz="700" dirty="0"/>
          </a:p>
        </p:txBody>
      </p:sp>
      <p:pic>
        <p:nvPicPr>
          <p:cNvPr id="10" name="Picture 9" descr="nuevo logo GN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0" y="403233"/>
            <a:ext cx="1108364" cy="52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-4763" y="8783638"/>
            <a:ext cx="6861176" cy="36353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549275" y="8799513"/>
            <a:ext cx="5759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altLang="es-MX" sz="800" dirty="0" smtClean="0">
                <a:solidFill>
                  <a:schemeClr val="bg1"/>
                </a:solidFill>
                <a:latin typeface="Calibri" pitchFamily="34" charset="0"/>
              </a:rPr>
              <a:t>Prohibida la reproducción total o parcial de la información contenida en este documento. En caso de incumplimiento, se sancionará conforme a las leyes nacionales e internacionales aplicables.</a:t>
            </a:r>
            <a:endParaRPr lang="es-MX" altLang="es-MX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es-MX" altLang="es-MX" sz="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B9B5-5E17-49CA-8D2E-1403F82CFA84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F9F6-7FF8-4FF0-9EFC-C2F4A2B98CF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54BC-9C31-4AA3-9656-CF0AA23DAB1C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5034-EEBD-4F41-890D-77E990A3F51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2650-4218-44C4-BF6D-36D4961BF9A5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7AFD-AFC1-42B1-B82B-82FA6D98A5A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98E24-4515-4F0F-9AF8-9C4DDF878E48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3789-7267-4169-9021-DAF88237C36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33E7-456B-41FA-BE77-44F45E832B27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84F-7EB3-43FA-971E-0687EF089D9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9BEA-921E-4A49-84B6-768EB813AA20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3B6C-28D4-4E3C-A99B-B6E2C76883D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386A-8CA1-4F19-B813-63031CE23CD0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CC34-DBEA-482A-B656-17E58C7339D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B755-137D-4215-9538-06B44AF953AB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25A8-7044-42A3-839F-35E6B7B1879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9CE9-67F9-4C9D-8734-09D1393B54FD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BA05-A62B-4A28-B44E-5A99675455A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7C4D-EEB4-45A3-9100-2FCCAA0CA46B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BB40-7AC5-44E1-BB88-9EE45DF339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009AE-7759-4798-848B-2725FE98C66B}" type="datetimeFigureOut">
              <a:rPr lang="es-MX"/>
              <a:pPr>
                <a:defRPr/>
              </a:pPr>
              <a:t>23/11/2016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57E68-C4C0-4E29-B0CB-0E4D9012B6D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roteccion.datospersonales@gnp.com.m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diagramQuickStyle" Target="../diagrams/quickStyle2.xml"/><Relationship Id="rId26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1.png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17" Type="http://schemas.openxmlformats.org/officeDocument/2006/relationships/diagramLayout" Target="../diagrams/layout2.xml"/><Relationship Id="rId25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24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23" Type="http://schemas.openxmlformats.org/officeDocument/2006/relationships/diagramData" Target="../diagrams/data3.xml"/><Relationship Id="rId28" Type="http://schemas.openxmlformats.org/officeDocument/2006/relationships/image" Target="../media/image13.jpeg"/><Relationship Id="rId10" Type="http://schemas.openxmlformats.org/officeDocument/2006/relationships/image" Target="../media/image5.png"/><Relationship Id="rId19" Type="http://schemas.openxmlformats.org/officeDocument/2006/relationships/diagramColors" Target="../diagrams/colors2.xml"/><Relationship Id="rId31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2.jpeg"/><Relationship Id="rId27" Type="http://schemas.microsoft.com/office/2007/relationships/diagramDrawing" Target="../diagrams/drawing3.xml"/><Relationship Id="rId30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973651"/>
            <a:ext cx="6858000" cy="11966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</a:rPr>
              <a:t>Guía de Usuario para ejercer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</a:rPr>
              <a:t>los derechos ARCO en GNP</a:t>
            </a:r>
            <a:endParaRPr lang="es-MX" sz="2800" b="1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350" y="0"/>
            <a:ext cx="6858000" cy="8270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0" y="8459788"/>
            <a:ext cx="6858000" cy="6842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2495187" y="5462225"/>
            <a:ext cx="1867627" cy="20621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l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cceso</a:t>
            </a:r>
          </a:p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ectificación</a:t>
            </a:r>
          </a:p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ancelación</a:t>
            </a:r>
          </a:p>
          <a:p>
            <a:r>
              <a:rPr lang="es-E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es-ES" sz="2400" b="1" dirty="0" smtClean="0">
                <a:ln w="9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posición</a:t>
            </a:r>
          </a:p>
        </p:txBody>
      </p:sp>
      <p:pic>
        <p:nvPicPr>
          <p:cNvPr id="10" name="Picture 9" descr="nuevo logo GN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33" y="2196092"/>
            <a:ext cx="1963534" cy="9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13 Imagen" descr="H-107 VI 2- ejempl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771775"/>
            <a:ext cx="4562475" cy="590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187624"/>
            <a:ext cx="6858000" cy="41549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bg1"/>
                </a:solidFill>
              </a:rPr>
              <a:t>CUANDO ASEGURADOS/ BENEFICIARIOS / CONTRATANTES soliciten ejercer el derecho de RECTIFICACIÓN </a:t>
            </a:r>
            <a:r>
              <a:rPr lang="es-MX" sz="1000" b="1" dirty="0" smtClean="0">
                <a:solidFill>
                  <a:schemeClr val="bg1"/>
                </a:solidFill>
              </a:rPr>
              <a:t>es </a:t>
            </a:r>
            <a:r>
              <a:rPr lang="es-MX" sz="1000" b="1" dirty="0">
                <a:solidFill>
                  <a:schemeClr val="bg1"/>
                </a:solidFill>
              </a:rPr>
              <a:t>necesario llenar y adjuntar la Solicitud H-107 (Solicitud de movimientos a la póliza):</a:t>
            </a:r>
          </a:p>
        </p:txBody>
      </p:sp>
      <p:sp>
        <p:nvSpPr>
          <p:cNvPr id="13318" name="Text Box 126"/>
          <p:cNvSpPr txBox="1">
            <a:spLocks noChangeArrowheads="1"/>
          </p:cNvSpPr>
          <p:nvPr/>
        </p:nvSpPr>
        <p:spPr bwMode="auto">
          <a:xfrm>
            <a:off x="548208" y="1733550"/>
            <a:ext cx="576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Para  la solicitud de Rectificación en el ramo de Vida Individual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deberá llenar 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</a:t>
            </a:r>
            <a:endParaRPr lang="es-MX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0350" y="5867251"/>
            <a:ext cx="4104754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22" name="21 Conector recto de flecha"/>
          <p:cNvCxnSpPr>
            <a:stCxn id="18" idx="1"/>
            <a:endCxn id="21" idx="3"/>
          </p:cNvCxnSpPr>
          <p:nvPr/>
        </p:nvCxnSpPr>
        <p:spPr>
          <a:xfrm flipH="1">
            <a:off x="4365104" y="6010276"/>
            <a:ext cx="503759" cy="143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 cstate="print"/>
          <a:srcRect b="41291"/>
          <a:stretch>
            <a:fillRect/>
          </a:stretch>
        </p:blipFill>
        <p:spPr bwMode="auto">
          <a:xfrm>
            <a:off x="1052513" y="2195513"/>
            <a:ext cx="4265612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Rectángulo redondeado"/>
          <p:cNvSpPr/>
          <p:nvPr/>
        </p:nvSpPr>
        <p:spPr>
          <a:xfrm>
            <a:off x="4868863" y="5326063"/>
            <a:ext cx="1944687" cy="13684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En este </a:t>
            </a:r>
            <a:r>
              <a:rPr lang="es-ES" sz="1000" dirty="0" smtClean="0"/>
              <a:t>apartado indicará </a:t>
            </a:r>
            <a:r>
              <a:rPr lang="es-ES" sz="1000" dirty="0"/>
              <a:t>las Rectificaciones que sean necesarias  con la siguiente leyenda </a:t>
            </a:r>
            <a:r>
              <a:rPr lang="es-ES" sz="1000" b="1" dirty="0"/>
              <a:t>“Solicito ejercer mi derecho  de Rectificación en los siguientes datos”</a:t>
            </a:r>
            <a:r>
              <a:rPr lang="es-ES" sz="1000" dirty="0"/>
              <a:t> Ejemplo: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/>
              <a:t>Dato Actual : --------------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/>
              <a:t>Dato Nuevo: ---------------</a:t>
            </a:r>
            <a:endParaRPr lang="es-MX" sz="1000" b="1" dirty="0"/>
          </a:p>
        </p:txBody>
      </p:sp>
      <p:sp>
        <p:nvSpPr>
          <p:cNvPr id="11" name="10 Rectángulo"/>
          <p:cNvSpPr/>
          <p:nvPr/>
        </p:nvSpPr>
        <p:spPr>
          <a:xfrm>
            <a:off x="4509121" y="2411761"/>
            <a:ext cx="648072" cy="161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437062" y="2822575"/>
            <a:ext cx="661987" cy="142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3645694" y="2824163"/>
            <a:ext cx="791369" cy="141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15" name="14 Conector recto de flecha"/>
          <p:cNvCxnSpPr>
            <a:stCxn id="16" idx="1"/>
            <a:endCxn id="12" idx="3"/>
          </p:cNvCxnSpPr>
          <p:nvPr/>
        </p:nvCxnSpPr>
        <p:spPr>
          <a:xfrm flipH="1">
            <a:off x="5099049" y="2894013"/>
            <a:ext cx="358776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5457825" y="2749550"/>
            <a:ext cx="1250950" cy="2889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Fecha de solicitud</a:t>
            </a:r>
            <a:endParaRPr lang="es-MX" sz="1000" b="1" dirty="0"/>
          </a:p>
        </p:txBody>
      </p:sp>
      <p:cxnSp>
        <p:nvCxnSpPr>
          <p:cNvPr id="17" name="16 Conector recto de flecha"/>
          <p:cNvCxnSpPr>
            <a:stCxn id="19" idx="1"/>
            <a:endCxn id="14" idx="2"/>
          </p:cNvCxnSpPr>
          <p:nvPr/>
        </p:nvCxnSpPr>
        <p:spPr>
          <a:xfrm flipH="1" flipV="1">
            <a:off x="4041379" y="2965450"/>
            <a:ext cx="1357709" cy="70643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5399088" y="3419475"/>
            <a:ext cx="1368425" cy="5048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No. de póliza (verificar que sea el correcto)</a:t>
            </a:r>
            <a:endParaRPr lang="es-MX" sz="1000" dirty="0"/>
          </a:p>
        </p:txBody>
      </p:sp>
      <p:sp>
        <p:nvSpPr>
          <p:cNvPr id="23" name="22 Rectángulo"/>
          <p:cNvSpPr/>
          <p:nvPr/>
        </p:nvSpPr>
        <p:spPr>
          <a:xfrm>
            <a:off x="1243013" y="3040063"/>
            <a:ext cx="2555875" cy="163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260350" y="7885113"/>
            <a:ext cx="1873250" cy="50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26" name="25 Conector recto de flecha"/>
          <p:cNvCxnSpPr>
            <a:stCxn id="27" idx="1"/>
            <a:endCxn id="25" idx="3"/>
          </p:cNvCxnSpPr>
          <p:nvPr/>
        </p:nvCxnSpPr>
        <p:spPr>
          <a:xfrm flipH="1">
            <a:off x="2133600" y="8136732"/>
            <a:ext cx="3024188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5157788" y="7885113"/>
            <a:ext cx="1368425" cy="5032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Nombre y firma del Contratante o Asegurado titular</a:t>
            </a:r>
            <a:endParaRPr lang="es-MX" sz="1000" dirty="0"/>
          </a:p>
        </p:txBody>
      </p:sp>
      <p:sp>
        <p:nvSpPr>
          <p:cNvPr id="28" name="27 Rectángulo"/>
          <p:cNvSpPr/>
          <p:nvPr/>
        </p:nvSpPr>
        <p:spPr>
          <a:xfrm>
            <a:off x="3284984" y="2547825"/>
            <a:ext cx="79208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H-107 V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075" y="2919413"/>
            <a:ext cx="4392613" cy="568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2339975"/>
            <a:ext cx="4229100" cy="54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187624"/>
            <a:ext cx="6858000" cy="41549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bg1"/>
                </a:solidFill>
              </a:rPr>
              <a:t>CUANDO ASEGURADOS/ BENEFICIARIOS / CONTRATANTES soliciten ejercer el derecho de </a:t>
            </a:r>
            <a:r>
              <a:rPr lang="es-MX" sz="1000" b="1" dirty="0" smtClean="0">
                <a:solidFill>
                  <a:schemeClr val="bg1"/>
                </a:solidFill>
              </a:rPr>
              <a:t>CANCELACIÓN </a:t>
            </a:r>
            <a:r>
              <a:rPr lang="es-MX" sz="1000" b="1" dirty="0">
                <a:solidFill>
                  <a:schemeClr val="bg1"/>
                </a:solidFill>
              </a:rPr>
              <a:t>es necesario llenar y adjuntar la Solicitud H-107 (Solicitud de movimientos a la póliza):</a:t>
            </a:r>
          </a:p>
        </p:txBody>
      </p:sp>
      <p:sp>
        <p:nvSpPr>
          <p:cNvPr id="14343" name="Text Box 126"/>
          <p:cNvSpPr txBox="1">
            <a:spLocks noChangeArrowheads="1"/>
          </p:cNvSpPr>
          <p:nvPr/>
        </p:nvSpPr>
        <p:spPr bwMode="auto">
          <a:xfrm>
            <a:off x="548208" y="1733550"/>
            <a:ext cx="576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Para  la solicitud de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Cancelación en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el ramo de Vida Individual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debe llenar 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890713" y="6156325"/>
            <a:ext cx="720725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697413" y="6443663"/>
            <a:ext cx="2160587" cy="129698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En este apartado </a:t>
            </a:r>
            <a:r>
              <a:rPr lang="es-ES" sz="1000" dirty="0" smtClean="0"/>
              <a:t>deberá marcar  </a:t>
            </a:r>
            <a:r>
              <a:rPr lang="es-ES" sz="1000" dirty="0"/>
              <a:t>el combo de  “Rescates” cuando se requiera la cancelación de la póliza  y colocar la </a:t>
            </a:r>
            <a:r>
              <a:rPr lang="es-ES" sz="1000" dirty="0" smtClean="0"/>
              <a:t>causa </a:t>
            </a:r>
            <a:r>
              <a:rPr lang="es-ES" sz="1000" dirty="0"/>
              <a:t>de </a:t>
            </a:r>
            <a:r>
              <a:rPr lang="es-ES" sz="1000" dirty="0" smtClean="0"/>
              <a:t>su </a:t>
            </a:r>
            <a:r>
              <a:rPr lang="es-ES" sz="1000" dirty="0"/>
              <a:t>cancelación </a:t>
            </a:r>
            <a:r>
              <a:rPr lang="es-ES" sz="1000" dirty="0" smtClean="0"/>
              <a:t>con </a:t>
            </a:r>
            <a:r>
              <a:rPr lang="es-ES" sz="1000" dirty="0"/>
              <a:t>la siguiente leyenda </a:t>
            </a:r>
            <a:r>
              <a:rPr lang="es-ES" sz="1000" b="1" dirty="0"/>
              <a:t>“Solicito ejercer mi derecho  de Cancelación de datos” </a:t>
            </a:r>
            <a:r>
              <a:rPr lang="es-ES" sz="1000" dirty="0"/>
              <a:t>por ende se cancelará la póliza. </a:t>
            </a:r>
            <a:endParaRPr lang="es-MX" sz="1000" dirty="0"/>
          </a:p>
        </p:txBody>
      </p:sp>
      <p:cxnSp>
        <p:nvCxnSpPr>
          <p:cNvPr id="15" name="14 Conector recto de flecha"/>
          <p:cNvCxnSpPr>
            <a:stCxn id="14" idx="1"/>
            <a:endCxn id="12" idx="3"/>
          </p:cNvCxnSpPr>
          <p:nvPr/>
        </p:nvCxnSpPr>
        <p:spPr>
          <a:xfrm flipH="1" flipV="1">
            <a:off x="2611438" y="6264275"/>
            <a:ext cx="2085975" cy="827882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717032" y="2563813"/>
            <a:ext cx="503238" cy="1428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3619500" y="2955925"/>
            <a:ext cx="576263" cy="144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2801938" y="2957513"/>
            <a:ext cx="755650" cy="144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19" name="18 Conector recto de flecha"/>
          <p:cNvCxnSpPr>
            <a:stCxn id="20" idx="1"/>
            <a:endCxn id="17" idx="3"/>
          </p:cNvCxnSpPr>
          <p:nvPr/>
        </p:nvCxnSpPr>
        <p:spPr>
          <a:xfrm flipH="1">
            <a:off x="4195763" y="3028950"/>
            <a:ext cx="1308100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5503863" y="2884488"/>
            <a:ext cx="1250950" cy="2873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Fecha de solicitud</a:t>
            </a:r>
            <a:endParaRPr lang="es-MX" sz="1000" b="1" dirty="0"/>
          </a:p>
        </p:txBody>
      </p:sp>
      <p:cxnSp>
        <p:nvCxnSpPr>
          <p:cNvPr id="21" name="20 Conector recto de flecha"/>
          <p:cNvCxnSpPr>
            <a:stCxn id="22" idx="1"/>
            <a:endCxn id="18" idx="2"/>
          </p:cNvCxnSpPr>
          <p:nvPr/>
        </p:nvCxnSpPr>
        <p:spPr>
          <a:xfrm flipH="1" flipV="1">
            <a:off x="3179763" y="3101975"/>
            <a:ext cx="2265362" cy="70485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5445125" y="3554413"/>
            <a:ext cx="1368425" cy="5032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No. de póliza (verificar que sea el correcto)</a:t>
            </a:r>
            <a:endParaRPr lang="es-MX" sz="1000" dirty="0"/>
          </a:p>
        </p:txBody>
      </p:sp>
      <p:sp>
        <p:nvSpPr>
          <p:cNvPr id="23" name="22 Rectángulo"/>
          <p:cNvSpPr/>
          <p:nvPr/>
        </p:nvSpPr>
        <p:spPr>
          <a:xfrm>
            <a:off x="425450" y="3173413"/>
            <a:ext cx="2555875" cy="165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1196975" y="7812088"/>
            <a:ext cx="1871663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cxnSp>
        <p:nvCxnSpPr>
          <p:cNvPr id="25" name="24 Conector recto de flecha"/>
          <p:cNvCxnSpPr>
            <a:stCxn id="26" idx="1"/>
            <a:endCxn id="24" idx="3"/>
          </p:cNvCxnSpPr>
          <p:nvPr/>
        </p:nvCxnSpPr>
        <p:spPr>
          <a:xfrm flipH="1">
            <a:off x="3068638" y="8064500"/>
            <a:ext cx="2016125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5084763" y="7812088"/>
            <a:ext cx="1368425" cy="5048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Nombre y firma del Contratante o Asegurado titular</a:t>
            </a:r>
            <a:endParaRPr lang="es-MX" sz="1000" dirty="0"/>
          </a:p>
        </p:txBody>
      </p:sp>
      <p:sp>
        <p:nvSpPr>
          <p:cNvPr id="27" name="26 Rectángulo"/>
          <p:cNvSpPr/>
          <p:nvPr/>
        </p:nvSpPr>
        <p:spPr>
          <a:xfrm>
            <a:off x="2420888" y="2682540"/>
            <a:ext cx="72008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6"/>
          <p:cNvSpPr txBox="1">
            <a:spLocks noChangeArrowheads="1"/>
          </p:cNvSpPr>
          <p:nvPr/>
        </p:nvSpPr>
        <p:spPr bwMode="auto">
          <a:xfrm>
            <a:off x="548680" y="1292225"/>
            <a:ext cx="576078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Una vez llenada la Solicitud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ARCO,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y en su caso la solicitud a movimientos de póliza H-107,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procede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a la firma de las mismas.</a:t>
            </a:r>
            <a:endParaRPr lang="es-MX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7" name="86 Conector"/>
          <p:cNvSpPr/>
          <p:nvPr/>
        </p:nvSpPr>
        <p:spPr>
          <a:xfrm>
            <a:off x="116632" y="1259632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364" name="Text Box 126"/>
          <p:cNvSpPr txBox="1">
            <a:spLocks noChangeArrowheads="1"/>
          </p:cNvSpPr>
          <p:nvPr/>
        </p:nvSpPr>
        <p:spPr bwMode="auto">
          <a:xfrm>
            <a:off x="548531" y="2226444"/>
            <a:ext cx="57607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Cuando la solicitud ya este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firmada deberá proceder de acuerdo con las siguientes opciones:</a:t>
            </a:r>
          </a:p>
          <a:p>
            <a:pPr algn="just"/>
            <a:endParaRPr lang="es-ES" sz="1000" dirty="0">
              <a:solidFill>
                <a:schemeClr val="tx2"/>
              </a:solidFill>
              <a:latin typeface="Calibri" pitchFamily="34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 Se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escanean las solicitudes y envían por correo electrónico a la siguiente dirección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sz="1000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proteccion.datospersonales@gnp.com.mx</a:t>
            </a:r>
            <a:r>
              <a:rPr lang="es-ES" sz="1000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solicitando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respuesta a su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solicitud</a:t>
            </a:r>
          </a:p>
          <a:p>
            <a:pPr marL="685800" lvl="1" indent="-228600" algn="just">
              <a:buFont typeface="+mj-lt"/>
              <a:buAutoNum type="arabicPeriod"/>
            </a:pPr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Si lo desea, puede entregar en  Atención a Clientes en cualquiera de nuestros Centros de Atención Presencial</a:t>
            </a:r>
          </a:p>
          <a:p>
            <a:pPr marL="685800" lvl="1" indent="-228600" algn="just">
              <a:buFont typeface="+mj-lt"/>
              <a:buAutoNum type="arabicPeriod"/>
            </a:pPr>
            <a:endParaRPr lang="es-ES" sz="1000" dirty="0">
              <a:solidFill>
                <a:schemeClr val="tx2"/>
              </a:solidFill>
              <a:latin typeface="Calibri" pitchFamily="34" charset="0"/>
            </a:endParaRPr>
          </a:p>
          <a:p>
            <a:pPr marL="685800" lvl="1" indent="-228600" algn="just">
              <a:buFont typeface="+mj-lt"/>
              <a:buAutoNum type="arabicPeriod"/>
            </a:pP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En los casos de Rectificación de datos deberá incluir su identificación oficial así como el documento probatorio del cambio requerido</a:t>
            </a:r>
            <a:endParaRPr lang="es-MX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3" name="72 Conector"/>
          <p:cNvSpPr/>
          <p:nvPr/>
        </p:nvSpPr>
        <p:spPr>
          <a:xfrm>
            <a:off x="116632" y="2195736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366" name="Text Box 126"/>
          <p:cNvSpPr txBox="1">
            <a:spLocks noChangeArrowheads="1"/>
          </p:cNvSpPr>
          <p:nvPr/>
        </p:nvSpPr>
        <p:spPr bwMode="auto">
          <a:xfrm>
            <a:off x="548680" y="4139952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b="1" dirty="0" smtClean="0">
                <a:solidFill>
                  <a:schemeClr val="tx2"/>
                </a:solidFill>
                <a:latin typeface="Calibri" pitchFamily="34" charset="0"/>
              </a:rPr>
              <a:t>En caso de requerir más información, envíenos un correo a  </a:t>
            </a:r>
            <a:r>
              <a:rPr lang="es-ES" sz="1000" b="1" u="sng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proteccion.datospersonales@gnp.com.mx</a:t>
            </a:r>
            <a:r>
              <a:rPr lang="es-ES" sz="1000" b="1" u="sng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1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Recibirá respuesta en un máximo de 20 días hábiles.</a:t>
            </a:r>
            <a:endParaRPr lang="es-MX" sz="1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73 Diagrama"/>
          <p:cNvGraphicFramePr/>
          <p:nvPr/>
        </p:nvGraphicFramePr>
        <p:xfrm>
          <a:off x="116632" y="2382143"/>
          <a:ext cx="475252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onector"/>
          <p:cNvSpPr/>
          <p:nvPr/>
        </p:nvSpPr>
        <p:spPr>
          <a:xfrm>
            <a:off x="116632" y="5220072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es-MX" sz="1400" dirty="0"/>
          </a:p>
        </p:txBody>
      </p:sp>
      <p:sp>
        <p:nvSpPr>
          <p:cNvPr id="4100" name="Text Box 126"/>
          <p:cNvSpPr txBox="1">
            <a:spLocks noChangeArrowheads="1"/>
          </p:cNvSpPr>
          <p:nvPr/>
        </p:nvSpPr>
        <p:spPr bwMode="auto">
          <a:xfrm>
            <a:off x="548729" y="5252070"/>
            <a:ext cx="57599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Para tramitar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su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derecho ARCO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deberá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descargar el archivo  de Excel </a:t>
            </a:r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“Solicitud para ejercer el derecho ARCO”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  y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guardarlo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en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su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computadora : </a:t>
            </a:r>
          </a:p>
        </p:txBody>
      </p:sp>
      <p:grpSp>
        <p:nvGrpSpPr>
          <p:cNvPr id="4101" name="36 Grupo"/>
          <p:cNvGrpSpPr>
            <a:grpSpLocks/>
          </p:cNvGrpSpPr>
          <p:nvPr/>
        </p:nvGrpSpPr>
        <p:grpSpPr bwMode="auto">
          <a:xfrm>
            <a:off x="3356992" y="7164288"/>
            <a:ext cx="1152525" cy="703263"/>
            <a:chOff x="1988840" y="1866764"/>
            <a:chExt cx="1152128" cy="704111"/>
          </a:xfrm>
        </p:grpSpPr>
        <p:pic>
          <p:nvPicPr>
            <p:cNvPr id="4142" name="30 Imagen" descr="Office_XL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8410" y="1866764"/>
              <a:ext cx="472988" cy="47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3" name="32 Rectángulo"/>
            <p:cNvSpPr>
              <a:spLocks noChangeArrowheads="1"/>
            </p:cNvSpPr>
            <p:nvPr/>
          </p:nvSpPr>
          <p:spPr bwMode="auto">
            <a:xfrm>
              <a:off x="1988840" y="2370820"/>
              <a:ext cx="115212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700" dirty="0">
                  <a:solidFill>
                    <a:schemeClr val="tx2"/>
                  </a:solidFill>
                  <a:latin typeface="Calibri" pitchFamily="34" charset="0"/>
                </a:rPr>
                <a:t>H-107</a:t>
              </a:r>
            </a:p>
          </p:txBody>
        </p:sp>
      </p:grpSp>
      <p:grpSp>
        <p:nvGrpSpPr>
          <p:cNvPr id="4102" name="37 Grupo"/>
          <p:cNvGrpSpPr>
            <a:grpSpLocks/>
          </p:cNvGrpSpPr>
          <p:nvPr/>
        </p:nvGrpSpPr>
        <p:grpSpPr bwMode="auto">
          <a:xfrm>
            <a:off x="3388597" y="5652120"/>
            <a:ext cx="1152525" cy="888659"/>
            <a:chOff x="1988840" y="1794756"/>
            <a:chExt cx="1152128" cy="888334"/>
          </a:xfrm>
        </p:grpSpPr>
        <p:pic>
          <p:nvPicPr>
            <p:cNvPr id="4140" name="38 Imagen" descr="Office_XL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28410" y="1794756"/>
              <a:ext cx="472988" cy="47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1" name="39 Rectángulo"/>
            <p:cNvSpPr>
              <a:spLocks noChangeArrowheads="1"/>
            </p:cNvSpPr>
            <p:nvPr/>
          </p:nvSpPr>
          <p:spPr bwMode="auto">
            <a:xfrm>
              <a:off x="1988840" y="2267744"/>
              <a:ext cx="1152128" cy="41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700" dirty="0">
                  <a:solidFill>
                    <a:schemeClr val="tx2"/>
                  </a:solidFill>
                  <a:latin typeface="Calibri" pitchFamily="34" charset="0"/>
                </a:rPr>
                <a:t>Formato para el ejercicio de los derechos ARCO GNP</a:t>
              </a:r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548729" y="6660232"/>
            <a:ext cx="5759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>
                <a:solidFill>
                  <a:schemeClr val="tx2"/>
                </a:solidFill>
                <a:latin typeface="+mn-lt"/>
                <a:cs typeface="+mn-cs"/>
              </a:rPr>
              <a:t>Si </a:t>
            </a:r>
            <a:r>
              <a:rPr lang="es-ES" sz="1000" dirty="0" smtClean="0">
                <a:solidFill>
                  <a:schemeClr val="tx2"/>
                </a:solidFill>
                <a:latin typeface="+mn-lt"/>
                <a:cs typeface="+mn-cs"/>
              </a:rPr>
              <a:t>usted es </a:t>
            </a:r>
            <a:r>
              <a:rPr lang="es-ES" sz="1000" b="1" dirty="0">
                <a:solidFill>
                  <a:schemeClr val="tx2"/>
                </a:solidFill>
                <a:latin typeface="+mn-lt"/>
                <a:cs typeface="+mn-cs"/>
              </a:rPr>
              <a:t>Asegurado, Beneficiario o Contratante </a:t>
            </a:r>
            <a:r>
              <a:rPr lang="es-ES" sz="1000" dirty="0">
                <a:solidFill>
                  <a:schemeClr val="tx2"/>
                </a:solidFill>
                <a:latin typeface="+mn-lt"/>
                <a:cs typeface="+mn-cs"/>
              </a:rPr>
              <a:t>y </a:t>
            </a:r>
            <a:r>
              <a:rPr lang="es-ES" sz="1000" dirty="0" smtClean="0">
                <a:solidFill>
                  <a:schemeClr val="tx2"/>
                </a:solidFill>
                <a:latin typeface="+mn-lt"/>
                <a:cs typeface="+mn-cs"/>
              </a:rPr>
              <a:t>va </a:t>
            </a:r>
            <a:r>
              <a:rPr lang="es-ES" sz="1000" dirty="0">
                <a:solidFill>
                  <a:schemeClr val="tx2"/>
                </a:solidFill>
                <a:latin typeface="+mn-lt"/>
                <a:cs typeface="+mn-cs"/>
              </a:rPr>
              <a:t>a tramitar el derecho de </a:t>
            </a:r>
            <a:r>
              <a:rPr lang="es-ES" sz="1000" b="1" dirty="0" smtClean="0">
                <a:solidFill>
                  <a:schemeClr val="tx2"/>
                </a:solidFill>
                <a:latin typeface="+mn-lt"/>
                <a:cs typeface="+mn-cs"/>
              </a:rPr>
              <a:t>Rectificación </a:t>
            </a:r>
            <a:r>
              <a:rPr lang="es-ES" sz="1000" b="1" dirty="0">
                <a:solidFill>
                  <a:schemeClr val="tx2"/>
                </a:solidFill>
                <a:latin typeface="+mn-lt"/>
                <a:cs typeface="+mn-cs"/>
              </a:rPr>
              <a:t>o Cancelación </a:t>
            </a:r>
            <a:r>
              <a:rPr lang="es-ES" sz="1000" dirty="0">
                <a:solidFill>
                  <a:schemeClr val="tx2"/>
                </a:solidFill>
                <a:latin typeface="+mn-lt"/>
                <a:cs typeface="+mn-cs"/>
              </a:rPr>
              <a:t>también </a:t>
            </a:r>
            <a:r>
              <a:rPr lang="es-ES" sz="1000" dirty="0" smtClean="0">
                <a:solidFill>
                  <a:schemeClr val="tx2"/>
                </a:solidFill>
                <a:latin typeface="+mn-lt"/>
                <a:cs typeface="+mn-cs"/>
              </a:rPr>
              <a:t>debe </a:t>
            </a:r>
            <a:r>
              <a:rPr lang="es-ES" sz="1000" dirty="0">
                <a:solidFill>
                  <a:schemeClr val="tx2"/>
                </a:solidFill>
                <a:latin typeface="+mn-lt"/>
                <a:cs typeface="+mn-cs"/>
              </a:rPr>
              <a:t>descargar el formato </a:t>
            </a:r>
            <a:r>
              <a:rPr lang="es-ES" sz="1000" dirty="0" smtClean="0">
                <a:solidFill>
                  <a:schemeClr val="tx2"/>
                </a:solidFill>
                <a:latin typeface="+mn-lt"/>
                <a:cs typeface="+mn-cs"/>
              </a:rPr>
              <a:t>H-107</a:t>
            </a:r>
            <a:r>
              <a:rPr lang="es-ES" sz="1000" dirty="0" smtClean="0">
                <a:solidFill>
                  <a:schemeClr val="tx2"/>
                </a:solidFill>
                <a:latin typeface="+mn-lt"/>
                <a:cs typeface="+mn-cs"/>
              </a:rPr>
              <a:t>.</a:t>
            </a:r>
            <a:endParaRPr lang="es-ES" sz="1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pSp>
        <p:nvGrpSpPr>
          <p:cNvPr id="4104" name="21 Grupo"/>
          <p:cNvGrpSpPr>
            <a:grpSpLocks/>
          </p:cNvGrpSpPr>
          <p:nvPr/>
        </p:nvGrpSpPr>
        <p:grpSpPr bwMode="auto">
          <a:xfrm>
            <a:off x="2533784" y="5778156"/>
            <a:ext cx="1079500" cy="636587"/>
            <a:chOff x="4725144" y="1907704"/>
            <a:chExt cx="1080120" cy="636880"/>
          </a:xfrm>
        </p:grpSpPr>
        <p:pic>
          <p:nvPicPr>
            <p:cNvPr id="4138" name="19 Imagen" descr="Arrow Dow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13176" y="1907704"/>
              <a:ext cx="504056" cy="48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9" name="20 Rectángulo"/>
            <p:cNvSpPr>
              <a:spLocks noChangeArrowheads="1"/>
            </p:cNvSpPr>
            <p:nvPr/>
          </p:nvSpPr>
          <p:spPr bwMode="auto">
            <a:xfrm>
              <a:off x="4725144" y="2359918"/>
              <a:ext cx="108012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600" dirty="0">
                  <a:solidFill>
                    <a:schemeClr val="tx2"/>
                  </a:solidFill>
                  <a:latin typeface="Calibri" pitchFamily="34" charset="0"/>
                </a:rPr>
                <a:t>DESCARGAR</a:t>
              </a:r>
              <a:endParaRPr lang="es-MX" sz="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105" name="26 Grupo"/>
          <p:cNvGrpSpPr>
            <a:grpSpLocks/>
          </p:cNvGrpSpPr>
          <p:nvPr/>
        </p:nvGrpSpPr>
        <p:grpSpPr bwMode="auto">
          <a:xfrm>
            <a:off x="1268413" y="2814638"/>
            <a:ext cx="576262" cy="503237"/>
            <a:chOff x="1661120" y="2699792"/>
            <a:chExt cx="1075987" cy="1075987"/>
          </a:xfrm>
        </p:grpSpPr>
        <p:pic>
          <p:nvPicPr>
            <p:cNvPr id="4136" name="27 Imagen" descr="4080-49903.png"/>
            <p:cNvPicPr>
              <a:picLocks noChangeAspect="1"/>
            </p:cNvPicPr>
            <p:nvPr/>
          </p:nvPicPr>
          <p:blipFill>
            <a:blip r:embed="rId9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1661120" y="2699792"/>
              <a:ext cx="1075987" cy="107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b="23788"/>
            <a:stretch>
              <a:fillRect/>
            </a:stretch>
          </p:blipFill>
          <p:spPr bwMode="auto">
            <a:xfrm>
              <a:off x="2092747" y="2814332"/>
              <a:ext cx="374256" cy="45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6" name="33 Imagen" descr="AQUA ICONS SYSTEM PRINTER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06638" y="2814638"/>
            <a:ext cx="4810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35 Imagen" descr="pe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5763" y="2814638"/>
            <a:ext cx="4460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37 Imagen" descr="1 (242)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3050" y="2886075"/>
            <a:ext cx="3032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58 Rectángulo"/>
          <p:cNvSpPr>
            <a:spLocks noChangeArrowheads="1"/>
          </p:cNvSpPr>
          <p:nvPr/>
        </p:nvSpPr>
        <p:spPr bwMode="auto">
          <a:xfrm>
            <a:off x="225425" y="3678238"/>
            <a:ext cx="75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DESCARGAR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0" name="59 Rectángulo"/>
          <p:cNvSpPr>
            <a:spLocks noChangeArrowheads="1"/>
          </p:cNvSpPr>
          <p:nvPr/>
        </p:nvSpPr>
        <p:spPr bwMode="auto">
          <a:xfrm>
            <a:off x="1125538" y="3678238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LLENAR SOLICITUD</a:t>
            </a:r>
            <a:r>
              <a:rPr lang="es-MX" sz="800" b="1" dirty="0">
                <a:solidFill>
                  <a:schemeClr val="tx2"/>
                </a:solidFill>
                <a:latin typeface="Calibri" pitchFamily="34" charset="0"/>
              </a:rPr>
              <a:t> ARCO</a:t>
            </a:r>
            <a:endParaRPr lang="es-ES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1" name="60 Rectángulo"/>
          <p:cNvSpPr>
            <a:spLocks noChangeArrowheads="1"/>
          </p:cNvSpPr>
          <p:nvPr/>
        </p:nvSpPr>
        <p:spPr bwMode="auto">
          <a:xfrm>
            <a:off x="2168525" y="3678238"/>
            <a:ext cx="75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IMPRIMIR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2" name="61 Rectángulo"/>
          <p:cNvSpPr>
            <a:spLocks noChangeArrowheads="1"/>
          </p:cNvSpPr>
          <p:nvPr/>
        </p:nvSpPr>
        <p:spPr bwMode="auto">
          <a:xfrm>
            <a:off x="3964860" y="367823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800" b="1" dirty="0" smtClean="0">
                <a:solidFill>
                  <a:schemeClr val="tx2"/>
                </a:solidFill>
                <a:latin typeface="Calibri" pitchFamily="34" charset="0"/>
              </a:rPr>
              <a:t>FIRMAR DOCUMENTOS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3" name="62 Rectángulo"/>
          <p:cNvSpPr>
            <a:spLocks noChangeArrowheads="1"/>
          </p:cNvSpPr>
          <p:nvPr/>
        </p:nvSpPr>
        <p:spPr bwMode="auto">
          <a:xfrm>
            <a:off x="4976813" y="2628900"/>
            <a:ext cx="755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ESCANEAR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4" name="63 Rectángulo"/>
          <p:cNvSpPr>
            <a:spLocks noChangeArrowheads="1"/>
          </p:cNvSpPr>
          <p:nvPr/>
        </p:nvSpPr>
        <p:spPr bwMode="auto">
          <a:xfrm>
            <a:off x="5876925" y="2627313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ENVIAR  POR EMAIL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5" name="64 Rectángulo"/>
          <p:cNvSpPr>
            <a:spLocks noChangeArrowheads="1"/>
          </p:cNvSpPr>
          <p:nvPr/>
        </p:nvSpPr>
        <p:spPr bwMode="auto">
          <a:xfrm>
            <a:off x="5013325" y="4787900"/>
            <a:ext cx="1584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ENTREGAR PERSONALMENTE</a:t>
            </a:r>
            <a:endParaRPr lang="es-MX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6" name="68 Rectángulo"/>
          <p:cNvSpPr>
            <a:spLocks noChangeArrowheads="1"/>
          </p:cNvSpPr>
          <p:nvPr/>
        </p:nvSpPr>
        <p:spPr bwMode="auto">
          <a:xfrm>
            <a:off x="2997200" y="3678238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" b="1" dirty="0">
                <a:solidFill>
                  <a:schemeClr val="tx2"/>
                </a:solidFill>
                <a:latin typeface="Calibri" pitchFamily="34" charset="0"/>
              </a:rPr>
              <a:t>LLENAR Solicitud de movimientos a la póliza (</a:t>
            </a:r>
            <a:r>
              <a:rPr lang="es-MX" sz="800" b="1" dirty="0">
                <a:solidFill>
                  <a:schemeClr val="tx2"/>
                </a:solidFill>
                <a:latin typeface="Calibri" pitchFamily="34" charset="0"/>
              </a:rPr>
              <a:t>H-107) en caso de ser necesaria</a:t>
            </a:r>
            <a:endParaRPr lang="es-ES" sz="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17" name="Text Box 126"/>
          <p:cNvSpPr txBox="1">
            <a:spLocks noChangeArrowheads="1"/>
          </p:cNvSpPr>
          <p:nvPr/>
        </p:nvSpPr>
        <p:spPr bwMode="auto">
          <a:xfrm>
            <a:off x="548729" y="1228725"/>
            <a:ext cx="5759996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A continuación se describe el flujo a seguir para ejercer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los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derechos ARCO: </a:t>
            </a:r>
          </a:p>
        </p:txBody>
      </p:sp>
      <p:pic>
        <p:nvPicPr>
          <p:cNvPr id="4118" name="Picture 6"/>
          <p:cNvPicPr>
            <a:picLocks noChangeAspect="1" noChangeArrowheads="1"/>
          </p:cNvPicPr>
          <p:nvPr/>
        </p:nvPicPr>
        <p:blipFill>
          <a:blip r:embed="rId14" cstate="print"/>
          <a:srcRect b="23788"/>
          <a:stretch>
            <a:fillRect/>
          </a:stretch>
        </p:blipFill>
        <p:spPr bwMode="auto">
          <a:xfrm>
            <a:off x="606425" y="288607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44 Imagen" descr="Arrow Dow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025" y="3101975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75 Imagen" descr="Edit fil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8338" y="281463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7" name="76 Diagrama"/>
          <p:cNvGraphicFramePr/>
          <p:nvPr/>
        </p:nvGraphicFramePr>
        <p:xfrm>
          <a:off x="4941168" y="1547664"/>
          <a:ext cx="17555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122" name="36 Imagen" descr="Scanner2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13325" y="17637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45 Imagen" descr="send_a_mail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7692"/>
          <a:stretch>
            <a:fillRect/>
          </a:stretch>
        </p:blipFill>
        <p:spPr bwMode="auto">
          <a:xfrm>
            <a:off x="5930900" y="17637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" name="79 Diagrama"/>
          <p:cNvGraphicFramePr/>
          <p:nvPr/>
        </p:nvGraphicFramePr>
        <p:xfrm>
          <a:off x="4941168" y="3635896"/>
          <a:ext cx="17555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4125" name="47 Imagen" descr="GNP2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10275" y="3767138"/>
            <a:ext cx="63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57 Elipse"/>
          <p:cNvSpPr/>
          <p:nvPr/>
        </p:nvSpPr>
        <p:spPr>
          <a:xfrm>
            <a:off x="4869160" y="1475656"/>
            <a:ext cx="252000" cy="21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A</a:t>
            </a:r>
            <a:endParaRPr lang="es-MX" sz="1200" b="1" dirty="0"/>
          </a:p>
        </p:txBody>
      </p:sp>
      <p:sp>
        <p:nvSpPr>
          <p:cNvPr id="82" name="81 Elipse"/>
          <p:cNvSpPr/>
          <p:nvPr/>
        </p:nvSpPr>
        <p:spPr>
          <a:xfrm>
            <a:off x="4869160" y="3635896"/>
            <a:ext cx="252000" cy="216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B</a:t>
            </a:r>
            <a:endParaRPr lang="es-MX" sz="1200" b="1" dirty="0"/>
          </a:p>
        </p:txBody>
      </p:sp>
      <p:grpSp>
        <p:nvGrpSpPr>
          <p:cNvPr id="4132" name="80 Grupo"/>
          <p:cNvGrpSpPr>
            <a:grpSpLocks/>
          </p:cNvGrpSpPr>
          <p:nvPr/>
        </p:nvGrpSpPr>
        <p:grpSpPr bwMode="auto">
          <a:xfrm>
            <a:off x="5097463" y="3995738"/>
            <a:ext cx="1355725" cy="576262"/>
            <a:chOff x="4901072" y="3995933"/>
            <a:chExt cx="904192" cy="432051"/>
          </a:xfrm>
        </p:grpSpPr>
        <p:pic>
          <p:nvPicPr>
            <p:cNvPr id="4133" name="51 Imagen" descr="user.png"/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901072" y="4022655"/>
              <a:ext cx="378041" cy="378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48 Imagen" descr="invoice-icon.png"/>
            <p:cNvPicPr>
              <a:picLocks noChangeAspect="1"/>
            </p:cNvPicPr>
            <p:nvPr/>
          </p:nvPicPr>
          <p:blipFill>
            <a:blip r:embed="rId30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5181187" y="3995933"/>
              <a:ext cx="288032" cy="36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49 Imagen" descr="User-icon2.png"/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373216" y="3995936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6 Rectángulo"/>
          <p:cNvSpPr>
            <a:spLocks noChangeArrowheads="1"/>
          </p:cNvSpPr>
          <p:nvPr/>
        </p:nvSpPr>
        <p:spPr bwMode="auto">
          <a:xfrm>
            <a:off x="548730" y="8100392"/>
            <a:ext cx="5759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solidFill>
                  <a:schemeClr val="tx2"/>
                </a:solidFill>
                <a:latin typeface="Calibri" pitchFamily="34" charset="0"/>
              </a:rPr>
              <a:t>Nota: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cabe aclarar que la Solicitud ARCO (Excel) puede ser llenada a través de la computadora para después imprimirla y firmarla, en cuanto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al formato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H-107 (pdf) deberá 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imprimirlo para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después llenar y firmar.</a:t>
            </a:r>
            <a:endParaRPr lang="es-MX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6" name="21 Grupo"/>
          <p:cNvGrpSpPr>
            <a:grpSpLocks/>
          </p:cNvGrpSpPr>
          <p:nvPr/>
        </p:nvGrpSpPr>
        <p:grpSpPr bwMode="auto">
          <a:xfrm>
            <a:off x="2538616" y="7197626"/>
            <a:ext cx="1079500" cy="636587"/>
            <a:chOff x="4725144" y="1907704"/>
            <a:chExt cx="1080120" cy="636880"/>
          </a:xfrm>
        </p:grpSpPr>
        <p:pic>
          <p:nvPicPr>
            <p:cNvPr id="47" name="19 Imagen" descr="Arrow Down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13176" y="1907704"/>
              <a:ext cx="504056" cy="48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20 Rectángulo"/>
            <p:cNvSpPr>
              <a:spLocks noChangeArrowheads="1"/>
            </p:cNvSpPr>
            <p:nvPr/>
          </p:nvSpPr>
          <p:spPr bwMode="auto">
            <a:xfrm>
              <a:off x="4725144" y="2359918"/>
              <a:ext cx="108012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600" dirty="0">
                  <a:solidFill>
                    <a:schemeClr val="tx2"/>
                  </a:solidFill>
                  <a:latin typeface="Calibri" pitchFamily="34" charset="0"/>
                </a:rPr>
                <a:t>DESCARGAR</a:t>
              </a:r>
              <a:endParaRPr lang="es-MX" sz="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onector"/>
          <p:cNvSpPr/>
          <p:nvPr/>
        </p:nvSpPr>
        <p:spPr>
          <a:xfrm>
            <a:off x="116632" y="1115616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s-MX" sz="1400" dirty="0"/>
          </a:p>
        </p:txBody>
      </p:sp>
      <p:sp>
        <p:nvSpPr>
          <p:cNvPr id="12" name="11 Conector"/>
          <p:cNvSpPr/>
          <p:nvPr/>
        </p:nvSpPr>
        <p:spPr>
          <a:xfrm>
            <a:off x="116632" y="3635896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148" name="Text Box 126"/>
          <p:cNvSpPr txBox="1">
            <a:spLocks noChangeArrowheads="1"/>
          </p:cNvSpPr>
          <p:nvPr/>
        </p:nvSpPr>
        <p:spPr bwMode="auto">
          <a:xfrm>
            <a:off x="549275" y="1187450"/>
            <a:ext cx="5760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Una vez descargado y abierto el archivo de solicitud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ARCO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, seleccione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el tipo de solicitante como se muestra a continuación: </a:t>
            </a:r>
          </a:p>
        </p:txBody>
      </p:sp>
      <p:sp>
        <p:nvSpPr>
          <p:cNvPr id="6149" name="Text Box 126"/>
          <p:cNvSpPr txBox="1">
            <a:spLocks noChangeArrowheads="1"/>
          </p:cNvSpPr>
          <p:nvPr/>
        </p:nvSpPr>
        <p:spPr bwMode="auto">
          <a:xfrm>
            <a:off x="549275" y="3707904"/>
            <a:ext cx="576004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Enseguida aparecerá otro menú, en el que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deberá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seleccionar el derecho ARCO que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desee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ejercer:</a:t>
            </a:r>
          </a:p>
          <a:p>
            <a:pPr algn="just"/>
            <a:endParaRPr lang="es-ES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1541984"/>
            <a:ext cx="43211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27 Conector recto de flecha"/>
          <p:cNvCxnSpPr/>
          <p:nvPr/>
        </p:nvCxnSpPr>
        <p:spPr>
          <a:xfrm flipH="1" flipV="1">
            <a:off x="1196752" y="2843808"/>
            <a:ext cx="1662328" cy="39950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9 Rectángulo redondeado"/>
          <p:cNvSpPr/>
          <p:nvPr/>
        </p:nvSpPr>
        <p:spPr>
          <a:xfrm>
            <a:off x="2666127" y="2771205"/>
            <a:ext cx="2533809" cy="864691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Dar clic en el combo </a:t>
            </a:r>
            <a:r>
              <a:rPr lang="es-ES" sz="1000" dirty="0" smtClean="0"/>
              <a:t>al </a:t>
            </a:r>
            <a:r>
              <a:rPr lang="es-ES" sz="1000" dirty="0"/>
              <a:t>que corresponda el tipo de solicitante, por ejemplo si </a:t>
            </a:r>
            <a:r>
              <a:rPr lang="es-ES" sz="1000" dirty="0" smtClean="0"/>
              <a:t> usted es: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000" dirty="0" smtClean="0"/>
              <a:t>Asegurado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000" dirty="0" smtClean="0"/>
              <a:t>Beneficiario 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000" dirty="0" smtClean="0"/>
              <a:t>Contratante</a:t>
            </a:r>
            <a:endParaRPr lang="es-MX" sz="1000" dirty="0"/>
          </a:p>
        </p:txBody>
      </p:sp>
      <p:sp>
        <p:nvSpPr>
          <p:cNvPr id="52" name="51 Conector"/>
          <p:cNvSpPr/>
          <p:nvPr/>
        </p:nvSpPr>
        <p:spPr>
          <a:xfrm>
            <a:off x="116632" y="6228184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3995738"/>
            <a:ext cx="475297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52 Conector recto de flecha"/>
          <p:cNvCxnSpPr>
            <a:stCxn id="54" idx="1"/>
          </p:cNvCxnSpPr>
          <p:nvPr/>
        </p:nvCxnSpPr>
        <p:spPr>
          <a:xfrm flipH="1">
            <a:off x="1196752" y="4968082"/>
            <a:ext cx="3240311" cy="3239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53 Rectángulo redondeado"/>
          <p:cNvSpPr/>
          <p:nvPr/>
        </p:nvSpPr>
        <p:spPr>
          <a:xfrm>
            <a:off x="4437063" y="4716463"/>
            <a:ext cx="1295400" cy="5032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/>
              <a:t>Dar clic en el combo del derecho que desea ejercer</a:t>
            </a:r>
            <a:endParaRPr lang="es-MX" sz="1000" dirty="0"/>
          </a:p>
        </p:txBody>
      </p:sp>
      <p:sp>
        <p:nvSpPr>
          <p:cNvPr id="6157" name="Text Box 126"/>
          <p:cNvSpPr txBox="1">
            <a:spLocks noChangeArrowheads="1"/>
          </p:cNvSpPr>
          <p:nvPr/>
        </p:nvSpPr>
        <p:spPr bwMode="auto">
          <a:xfrm>
            <a:off x="549275" y="6300788"/>
            <a:ext cx="57600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Una vez seleccionado el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derecho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correspondiente, se mostrará la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solicitud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a registrar.</a:t>
            </a:r>
            <a:endParaRPr lang="es-ES" sz="1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/>
            <a:r>
              <a:rPr lang="es-ES" sz="1000" b="1" dirty="0">
                <a:solidFill>
                  <a:schemeClr val="tx2"/>
                </a:solidFill>
                <a:latin typeface="Calibri" pitchFamily="34" charset="0"/>
              </a:rPr>
              <a:t>Nota: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n todo momento usted podrá regresar a la página inicial dando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clic en el botón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“Menú” ubicado en la parte superior derecha del documento.</a:t>
            </a:r>
            <a:endParaRPr lang="es-ES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158" name="Picture 7"/>
          <p:cNvPicPr>
            <a:picLocks noChangeAspect="1" noChangeArrowheads="1"/>
          </p:cNvPicPr>
          <p:nvPr/>
        </p:nvPicPr>
        <p:blipFill>
          <a:blip r:embed="rId4" cstate="print"/>
          <a:srcRect b="38791"/>
          <a:stretch>
            <a:fillRect/>
          </a:stretch>
        </p:blipFill>
        <p:spPr bwMode="auto">
          <a:xfrm>
            <a:off x="260350" y="6947668"/>
            <a:ext cx="59055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73 Rectángulo redondeado"/>
          <p:cNvSpPr/>
          <p:nvPr/>
        </p:nvSpPr>
        <p:spPr>
          <a:xfrm>
            <a:off x="5589588" y="8171631"/>
            <a:ext cx="1268412" cy="5048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dirty="0"/>
              <a:t>Dar clic en Menú  para </a:t>
            </a:r>
            <a:r>
              <a:rPr lang="es-ES" sz="800" dirty="0" smtClean="0"/>
              <a:t>regresar  a la página principal.</a:t>
            </a:r>
            <a:endParaRPr lang="es-MX" sz="800" dirty="0"/>
          </a:p>
        </p:txBody>
      </p:sp>
      <p:cxnSp>
        <p:nvCxnSpPr>
          <p:cNvPr id="75" name="74 Conector recto de flecha"/>
          <p:cNvCxnSpPr>
            <a:stCxn id="74" idx="0"/>
          </p:cNvCxnSpPr>
          <p:nvPr/>
        </p:nvCxnSpPr>
        <p:spPr>
          <a:xfrm flipH="1" flipV="1">
            <a:off x="5876925" y="7379468"/>
            <a:ext cx="346075" cy="79216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6"/>
          <p:cNvSpPr txBox="1">
            <a:spLocks noChangeArrowheads="1"/>
          </p:cNvSpPr>
          <p:nvPr/>
        </p:nvSpPr>
        <p:spPr bwMode="auto">
          <a:xfrm>
            <a:off x="548680" y="1148209"/>
            <a:ext cx="57606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A continuación se  muestra la Solicitud ARCO, la cual se conforma de 2 carátulas:</a:t>
            </a:r>
          </a:p>
          <a:p>
            <a:pPr algn="just"/>
            <a:endParaRPr lang="es-ES" sz="1000" dirty="0">
              <a:solidFill>
                <a:schemeClr val="tx2"/>
              </a:solidFill>
              <a:latin typeface="Calibri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En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la Carátula 1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deberá registrar </a:t>
            </a: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los datos correspondientes al tipo de solicitante y derecho a </a:t>
            </a:r>
            <a:r>
              <a:rPr lang="es-ES" sz="1000" dirty="0" smtClean="0">
                <a:solidFill>
                  <a:schemeClr val="tx2"/>
                </a:solidFill>
                <a:latin typeface="Calibri" pitchFamily="34" charset="0"/>
              </a:rPr>
              <a:t>tramitar                                               </a:t>
            </a:r>
            <a:endParaRPr lang="es-ES" sz="1000" dirty="0">
              <a:solidFill>
                <a:schemeClr val="tx2"/>
              </a:solidFill>
              <a:latin typeface="Calibri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En la Carátula 2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encontrará puntos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importantes sobre el trámite de los derechos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ARCO,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por lo que es necesario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leerla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antes de comenzar a llenar la solicitud.</a:t>
            </a:r>
          </a:p>
        </p:txBody>
      </p:sp>
      <p:sp>
        <p:nvSpPr>
          <p:cNvPr id="87" name="86 Conector"/>
          <p:cNvSpPr/>
          <p:nvPr/>
        </p:nvSpPr>
        <p:spPr>
          <a:xfrm>
            <a:off x="116632" y="1043608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174" name="90 CuadroTexto"/>
          <p:cNvSpPr txBox="1">
            <a:spLocks noChangeArrowheads="1"/>
          </p:cNvSpPr>
          <p:nvPr/>
        </p:nvSpPr>
        <p:spPr bwMode="auto">
          <a:xfrm>
            <a:off x="115888" y="2268538"/>
            <a:ext cx="3313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Carátula 1 – Registro de datos</a:t>
            </a:r>
            <a:endParaRPr lang="es-MX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75" name="91 CuadroTexto"/>
          <p:cNvSpPr txBox="1">
            <a:spLocks noChangeArrowheads="1"/>
          </p:cNvSpPr>
          <p:nvPr/>
        </p:nvSpPr>
        <p:spPr bwMode="auto">
          <a:xfrm>
            <a:off x="3429000" y="2268538"/>
            <a:ext cx="33131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 dirty="0">
                <a:solidFill>
                  <a:schemeClr val="tx2"/>
                </a:solidFill>
                <a:latin typeface="Calibri" pitchFamily="34" charset="0"/>
              </a:rPr>
              <a:t>Carátula 2 – Información Importante</a:t>
            </a:r>
            <a:endParaRPr lang="es-MX" sz="1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8" y="2585690"/>
            <a:ext cx="3171532" cy="51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42" y="2585690"/>
            <a:ext cx="3171532" cy="31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1763141"/>
            <a:ext cx="503555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26"/>
          <p:cNvSpPr txBox="1">
            <a:spLocks noChangeArrowheads="1"/>
          </p:cNvSpPr>
          <p:nvPr/>
        </p:nvSpPr>
        <p:spPr bwMode="auto">
          <a:xfrm>
            <a:off x="0" y="1077724"/>
            <a:ext cx="6858000" cy="246221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bg1"/>
                </a:solidFill>
              </a:rPr>
              <a:t>A continuación se describen los puntos mas importantes del llenado de la Solicitud de acuerdo </a:t>
            </a:r>
            <a:r>
              <a:rPr lang="es-MX" sz="1000" b="1" dirty="0" smtClean="0">
                <a:solidFill>
                  <a:schemeClr val="bg1"/>
                </a:solidFill>
              </a:rPr>
              <a:t>con el </a:t>
            </a:r>
            <a:r>
              <a:rPr lang="es-MX" sz="1000" b="1" dirty="0">
                <a:solidFill>
                  <a:schemeClr val="bg1"/>
                </a:solidFill>
              </a:rPr>
              <a:t>Derecho Seleccionado:</a:t>
            </a:r>
          </a:p>
        </p:txBody>
      </p:sp>
      <p:sp>
        <p:nvSpPr>
          <p:cNvPr id="8198" name="18 CuadroTexto"/>
          <p:cNvSpPr txBox="1">
            <a:spLocks noChangeArrowheads="1"/>
          </p:cNvSpPr>
          <p:nvPr/>
        </p:nvSpPr>
        <p:spPr bwMode="auto">
          <a:xfrm>
            <a:off x="548680" y="1455738"/>
            <a:ext cx="5760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Solicitud de Derecho </a:t>
            </a:r>
            <a:r>
              <a:rPr lang="es-ES" sz="1200" b="1" dirty="0">
                <a:solidFill>
                  <a:srgbClr val="FF0000"/>
                </a:solidFill>
                <a:latin typeface="Calibri" pitchFamily="34" charset="0"/>
              </a:rPr>
              <a:t>Acceso </a:t>
            </a:r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– Asegurado / Beneficiario / Contratante</a:t>
            </a:r>
            <a:endParaRPr lang="es-MX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4450" y="2052066"/>
            <a:ext cx="500380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44450" y="4931791"/>
            <a:ext cx="50403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5300663" y="1619672"/>
            <a:ext cx="1557337" cy="936674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Para la Solicitud </a:t>
            </a:r>
            <a:r>
              <a:rPr lang="es-ES" sz="900" dirty="0" smtClean="0"/>
              <a:t>de: </a:t>
            </a:r>
            <a:endParaRPr lang="es-ES" sz="900" dirty="0"/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Asegurado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Beneficiario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900" dirty="0" smtClean="0"/>
              <a:t>Contratante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smtClean="0"/>
              <a:t>Se </a:t>
            </a:r>
            <a:r>
              <a:rPr lang="es-ES" sz="900" dirty="0"/>
              <a:t>requieren los datos de la póliza. </a:t>
            </a:r>
            <a:r>
              <a:rPr lang="es-ES" sz="1200" dirty="0"/>
              <a:t>*</a:t>
            </a:r>
            <a:endParaRPr lang="es-ES" sz="9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5300663" y="4752404"/>
            <a:ext cx="1557337" cy="64928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smtClean="0"/>
              <a:t>Deberá seleccionar los </a:t>
            </a:r>
            <a:r>
              <a:rPr lang="es-ES" sz="900" dirty="0"/>
              <a:t>datos a los que desea </a:t>
            </a:r>
            <a:r>
              <a:rPr lang="es-ES" sz="900" dirty="0" smtClean="0"/>
              <a:t> tener </a:t>
            </a:r>
            <a:r>
              <a:rPr lang="es-ES" sz="900" dirty="0"/>
              <a:t>ACCESO. </a:t>
            </a:r>
            <a:endParaRPr lang="es-MX" sz="900" dirty="0"/>
          </a:p>
        </p:txBody>
      </p:sp>
      <p:sp>
        <p:nvSpPr>
          <p:cNvPr id="43" name="42 Cerrar corchete"/>
          <p:cNvSpPr/>
          <p:nvPr/>
        </p:nvSpPr>
        <p:spPr>
          <a:xfrm>
            <a:off x="5032375" y="2410841"/>
            <a:ext cx="71438" cy="115252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4" name="43 Cerrar corchete"/>
          <p:cNvSpPr/>
          <p:nvPr/>
        </p:nvSpPr>
        <p:spPr>
          <a:xfrm>
            <a:off x="5032375" y="3634804"/>
            <a:ext cx="71438" cy="1081087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5300663" y="3669729"/>
            <a:ext cx="1557337" cy="93503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Esta sección deberá ser llenada </a:t>
            </a:r>
            <a:r>
              <a:rPr lang="es-ES" sz="900" dirty="0" smtClean="0"/>
              <a:t>sólo </a:t>
            </a:r>
            <a:r>
              <a:rPr lang="es-ES" sz="900" dirty="0"/>
              <a:t>si el tramitante es un Representante Legal y no podrán omitirse los datos de la Sección II.</a:t>
            </a:r>
            <a:endParaRPr lang="es-MX" sz="900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5300663" y="2699766"/>
            <a:ext cx="1557337" cy="57626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La Sección II corresponde a los datos del Solicitante Titular</a:t>
            </a:r>
            <a:endParaRPr lang="es-MX" sz="900" dirty="0"/>
          </a:p>
        </p:txBody>
      </p:sp>
      <p:sp>
        <p:nvSpPr>
          <p:cNvPr id="58" name="57 Rectángulo redondeado"/>
          <p:cNvSpPr/>
          <p:nvPr/>
        </p:nvSpPr>
        <p:spPr>
          <a:xfrm>
            <a:off x="5260975" y="5487416"/>
            <a:ext cx="1624013" cy="1894289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800" dirty="0" smtClean="0"/>
              <a:t>Para </a:t>
            </a:r>
            <a:r>
              <a:rPr lang="es-ES" sz="800" dirty="0"/>
              <a:t>que </a:t>
            </a:r>
            <a:r>
              <a:rPr lang="es-ES" sz="800" dirty="0" smtClean="0"/>
              <a:t>su </a:t>
            </a:r>
            <a:r>
              <a:rPr lang="es-ES" sz="800" dirty="0"/>
              <a:t>solicitud sea aceptada deberá ser acompañada </a:t>
            </a:r>
            <a:r>
              <a:rPr lang="es-ES" sz="800" dirty="0" smtClean="0"/>
              <a:t>por alguna de las identificaciones oficiales mencionadas en este apartado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800" dirty="0" smtClean="0"/>
              <a:t>Si </a:t>
            </a:r>
            <a:r>
              <a:rPr lang="es-ES" sz="800" dirty="0"/>
              <a:t>la solicitud  </a:t>
            </a:r>
            <a:r>
              <a:rPr lang="es-ES" sz="800" dirty="0" smtClean="0"/>
              <a:t>se entrega </a:t>
            </a:r>
            <a:r>
              <a:rPr lang="es-ES" sz="800" dirty="0"/>
              <a:t>de manera presencial:  </a:t>
            </a:r>
            <a:r>
              <a:rPr lang="es-ES" sz="800" dirty="0" smtClean="0"/>
              <a:t>debe </a:t>
            </a:r>
            <a:r>
              <a:rPr lang="es-ES" sz="800" dirty="0"/>
              <a:t>mostrar original y </a:t>
            </a:r>
            <a:r>
              <a:rPr lang="es-ES" sz="800" dirty="0" smtClean="0"/>
              <a:t>copia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800" dirty="0"/>
              <a:t>S</a:t>
            </a:r>
            <a:r>
              <a:rPr lang="es-ES" sz="800" dirty="0" smtClean="0"/>
              <a:t>i envía </a:t>
            </a:r>
            <a:r>
              <a:rPr lang="es-ES" sz="800" dirty="0"/>
              <a:t>la solicitud por email </a:t>
            </a:r>
            <a:r>
              <a:rPr lang="es-ES" sz="800" dirty="0" smtClean="0"/>
              <a:t>debe </a:t>
            </a:r>
            <a:r>
              <a:rPr lang="es-ES" sz="800" dirty="0"/>
              <a:t>adjuntar  el documento digitalizado </a:t>
            </a:r>
            <a:endParaRPr lang="es-MX" sz="900" dirty="0"/>
          </a:p>
        </p:txBody>
      </p:sp>
      <p:sp>
        <p:nvSpPr>
          <p:cNvPr id="59" name="58 Rectángulo redondeado"/>
          <p:cNvSpPr/>
          <p:nvPr/>
        </p:nvSpPr>
        <p:spPr>
          <a:xfrm>
            <a:off x="1773238" y="7236841"/>
            <a:ext cx="1657350" cy="50351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/>
              <a:t>Cualquier solicitud tendrá que ser firmada por el solicitante titular</a:t>
            </a:r>
            <a:endParaRPr lang="es-MX" sz="900" dirty="0"/>
          </a:p>
        </p:txBody>
      </p:sp>
      <p:sp>
        <p:nvSpPr>
          <p:cNvPr id="78" name="77 Rectángulo redondeado"/>
          <p:cNvSpPr/>
          <p:nvPr/>
        </p:nvSpPr>
        <p:spPr>
          <a:xfrm>
            <a:off x="5330825" y="7524575"/>
            <a:ext cx="1511300" cy="647824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dirty="0" smtClean="0"/>
              <a:t>Esta sección deberá firmarse únicamente si el trámite es realizado por su Representante legal</a:t>
            </a:r>
            <a:endParaRPr lang="es-MX" sz="900" dirty="0"/>
          </a:p>
        </p:txBody>
      </p:sp>
      <p:sp>
        <p:nvSpPr>
          <p:cNvPr id="8210" name="Text Box 126"/>
          <p:cNvSpPr txBox="1">
            <a:spLocks noChangeArrowheads="1"/>
          </p:cNvSpPr>
          <p:nvPr/>
        </p:nvSpPr>
        <p:spPr bwMode="auto">
          <a:xfrm>
            <a:off x="548952" y="7884368"/>
            <a:ext cx="576036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900" b="1" dirty="0" smtClean="0">
                <a:solidFill>
                  <a:schemeClr val="tx2"/>
                </a:solidFill>
              </a:rPr>
              <a:t>Nota</a:t>
            </a:r>
            <a:r>
              <a:rPr lang="es-ES" sz="900" dirty="0" smtClean="0">
                <a:solidFill>
                  <a:schemeClr val="tx2"/>
                </a:solidFill>
              </a:rPr>
              <a:t>: Si usted es:</a:t>
            </a:r>
          </a:p>
          <a:p>
            <a:pPr algn="just"/>
            <a:endParaRPr lang="es-ES" sz="900" dirty="0" smtClean="0">
              <a:solidFill>
                <a:schemeClr val="tx2"/>
              </a:solidFill>
            </a:endParaRPr>
          </a:p>
          <a:p>
            <a:pPr algn="just"/>
            <a:r>
              <a:rPr lang="es-ES" sz="900" dirty="0" smtClean="0">
                <a:solidFill>
                  <a:schemeClr val="tx2"/>
                </a:solidFill>
              </a:rPr>
              <a:t>* Proveedor </a:t>
            </a:r>
            <a:r>
              <a:rPr lang="es-ES" sz="900" dirty="0">
                <a:solidFill>
                  <a:schemeClr val="tx2"/>
                </a:solidFill>
              </a:rPr>
              <a:t>de GNP se </a:t>
            </a:r>
            <a:r>
              <a:rPr lang="es-ES" sz="900" dirty="0" smtClean="0">
                <a:solidFill>
                  <a:schemeClr val="tx2"/>
                </a:solidFill>
              </a:rPr>
              <a:t>requerirá </a:t>
            </a:r>
            <a:r>
              <a:rPr lang="es-ES" sz="900" dirty="0">
                <a:solidFill>
                  <a:schemeClr val="tx2"/>
                </a:solidFill>
              </a:rPr>
              <a:t>el RFC y Razón </a:t>
            </a:r>
            <a:r>
              <a:rPr lang="es-ES" sz="900" dirty="0" smtClean="0">
                <a:solidFill>
                  <a:schemeClr val="tx2"/>
                </a:solidFill>
              </a:rPr>
              <a:t>Social</a:t>
            </a:r>
            <a:endParaRPr lang="es-ES" sz="900" dirty="0">
              <a:solidFill>
                <a:schemeClr val="tx2"/>
              </a:solidFill>
            </a:endParaRPr>
          </a:p>
          <a:p>
            <a:pPr algn="just"/>
            <a:r>
              <a:rPr lang="es-ES" sz="900" dirty="0" smtClean="0">
                <a:solidFill>
                  <a:schemeClr val="tx2"/>
                </a:solidFill>
              </a:rPr>
              <a:t>* Empleado </a:t>
            </a:r>
            <a:r>
              <a:rPr lang="es-ES" sz="900" dirty="0">
                <a:solidFill>
                  <a:schemeClr val="tx2"/>
                </a:solidFill>
              </a:rPr>
              <a:t>de GNP se requerirá el  No. de empleado  y área correspondientes</a:t>
            </a:r>
          </a:p>
          <a:p>
            <a:pPr algn="just"/>
            <a:r>
              <a:rPr lang="es-ES" sz="900" dirty="0" smtClean="0">
                <a:solidFill>
                  <a:schemeClr val="tx2"/>
                </a:solidFill>
              </a:rPr>
              <a:t>* Tercero/Afectado </a:t>
            </a:r>
            <a:r>
              <a:rPr lang="es-ES" sz="900" dirty="0">
                <a:solidFill>
                  <a:schemeClr val="tx2"/>
                </a:solidFill>
              </a:rPr>
              <a:t>se requerirá el No. de Siniestro</a:t>
            </a:r>
          </a:p>
        </p:txBody>
      </p:sp>
      <p:cxnSp>
        <p:nvCxnSpPr>
          <p:cNvPr id="37" name="36 Conector recto de flecha"/>
          <p:cNvCxnSpPr>
            <a:stCxn id="46" idx="1"/>
          </p:cNvCxnSpPr>
          <p:nvPr/>
        </p:nvCxnSpPr>
        <p:spPr>
          <a:xfrm flipH="1" flipV="1">
            <a:off x="5084763" y="2987104"/>
            <a:ext cx="215900" cy="0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>
            <a:stCxn id="45" idx="1"/>
          </p:cNvCxnSpPr>
          <p:nvPr/>
        </p:nvCxnSpPr>
        <p:spPr>
          <a:xfrm flipH="1">
            <a:off x="5084763" y="4138041"/>
            <a:ext cx="215900" cy="1588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29" idx="1"/>
            <a:endCxn id="21" idx="3"/>
          </p:cNvCxnSpPr>
          <p:nvPr/>
        </p:nvCxnSpPr>
        <p:spPr>
          <a:xfrm flipH="1" flipV="1">
            <a:off x="5084763" y="5076254"/>
            <a:ext cx="215900" cy="1587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angular"/>
          <p:cNvCxnSpPr>
            <a:stCxn id="58" idx="1"/>
          </p:cNvCxnSpPr>
          <p:nvPr/>
        </p:nvCxnSpPr>
        <p:spPr>
          <a:xfrm rot="10800000">
            <a:off x="4293101" y="5508105"/>
            <a:ext cx="967875" cy="92645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angular"/>
          <p:cNvCxnSpPr>
            <a:stCxn id="78" idx="1"/>
          </p:cNvCxnSpPr>
          <p:nvPr/>
        </p:nvCxnSpPr>
        <p:spPr>
          <a:xfrm rot="10800000">
            <a:off x="4652963" y="7381705"/>
            <a:ext cx="677862" cy="46678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105 Forma"/>
          <p:cNvCxnSpPr>
            <a:stCxn id="59" idx="0"/>
          </p:cNvCxnSpPr>
          <p:nvPr/>
        </p:nvCxnSpPr>
        <p:spPr>
          <a:xfrm rot="16200000" flipV="1">
            <a:off x="2079626" y="6714554"/>
            <a:ext cx="215900" cy="828674"/>
          </a:xfrm>
          <a:prstGeom prst="bentConnector2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24" idx="1"/>
            <a:endCxn id="20" idx="3"/>
          </p:cNvCxnSpPr>
          <p:nvPr/>
        </p:nvCxnSpPr>
        <p:spPr>
          <a:xfrm flipH="1">
            <a:off x="5048250" y="2088009"/>
            <a:ext cx="252413" cy="107726"/>
          </a:xfrm>
          <a:prstGeom prst="straightConnector1">
            <a:avLst/>
          </a:prstGeom>
          <a:ln>
            <a:solidFill>
              <a:schemeClr val="tx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8 CuadroTexto"/>
          <p:cNvSpPr txBox="1">
            <a:spLocks noChangeArrowheads="1"/>
          </p:cNvSpPr>
          <p:nvPr/>
        </p:nvSpPr>
        <p:spPr bwMode="auto">
          <a:xfrm>
            <a:off x="548282" y="1187450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Solicitud de Derecho </a:t>
            </a:r>
            <a:r>
              <a:rPr lang="es-ES" sz="1200" b="1" dirty="0">
                <a:solidFill>
                  <a:srgbClr val="FF0000"/>
                </a:solidFill>
                <a:latin typeface="Calibri" pitchFamily="34" charset="0"/>
              </a:rPr>
              <a:t>Rectificación</a:t>
            </a:r>
            <a:r>
              <a:rPr lang="es-ES" sz="1200" b="1" dirty="0">
                <a:latin typeface="Calibri" pitchFamily="34" charset="0"/>
              </a:rPr>
              <a:t> </a:t>
            </a:r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 – Asegurado / Beneficiario / Contratante</a:t>
            </a:r>
            <a:endParaRPr lang="es-MX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440363" y="2119313"/>
            <a:ext cx="1412875" cy="93662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Para tramitar el derecho de Rectificación </a:t>
            </a:r>
            <a:r>
              <a:rPr lang="es-ES" sz="900" dirty="0" smtClean="0"/>
              <a:t>será </a:t>
            </a:r>
            <a:r>
              <a:rPr lang="es-ES" sz="900" dirty="0"/>
              <a:t>necesario presentar el formato H107  y la documentación que sustente la petición.</a:t>
            </a:r>
            <a:endParaRPr lang="es-MX" sz="900" dirty="0"/>
          </a:p>
        </p:txBody>
      </p:sp>
      <p:sp>
        <p:nvSpPr>
          <p:cNvPr id="43" name="42 Cerrar llave"/>
          <p:cNvSpPr/>
          <p:nvPr/>
        </p:nvSpPr>
        <p:spPr>
          <a:xfrm>
            <a:off x="5292725" y="2047875"/>
            <a:ext cx="144463" cy="10795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317500" y="4464050"/>
            <a:ext cx="1584325" cy="431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En este </a:t>
            </a:r>
            <a:r>
              <a:rPr lang="es-ES" sz="900" dirty="0" smtClean="0"/>
              <a:t>apartado deberá </a:t>
            </a:r>
            <a:r>
              <a:rPr lang="es-ES" sz="900" dirty="0"/>
              <a:t>registrar los datos actuales con los que cuenta GNP </a:t>
            </a:r>
            <a:endParaRPr lang="es-MX" sz="900" dirty="0"/>
          </a:p>
        </p:txBody>
      </p:sp>
      <p:sp>
        <p:nvSpPr>
          <p:cNvPr id="28" name="27 Cerrar llave"/>
          <p:cNvSpPr/>
          <p:nvPr/>
        </p:nvSpPr>
        <p:spPr>
          <a:xfrm rot="5400000">
            <a:off x="2928144" y="3239294"/>
            <a:ext cx="217488" cy="18732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2" name="31 Cerrar llave"/>
          <p:cNvSpPr/>
          <p:nvPr/>
        </p:nvSpPr>
        <p:spPr>
          <a:xfrm rot="5400000">
            <a:off x="4526756" y="3582194"/>
            <a:ext cx="217488" cy="11874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3" name="32 Cerrar llave"/>
          <p:cNvSpPr/>
          <p:nvPr/>
        </p:nvSpPr>
        <p:spPr>
          <a:xfrm rot="5400000">
            <a:off x="989807" y="3221831"/>
            <a:ext cx="217488" cy="19081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252663" y="4500563"/>
            <a:ext cx="1584325" cy="35877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 smtClean="0"/>
              <a:t>En </a:t>
            </a:r>
            <a:r>
              <a:rPr lang="es-ES" sz="900" dirty="0"/>
              <a:t>este apartado </a:t>
            </a:r>
            <a:r>
              <a:rPr lang="es-ES" sz="900" dirty="0" smtClean="0"/>
              <a:t>registrará </a:t>
            </a:r>
            <a:r>
              <a:rPr lang="es-ES" sz="900" dirty="0"/>
              <a:t>los datos  Correctos</a:t>
            </a:r>
            <a:endParaRPr lang="es-MX" sz="900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4044950" y="4392613"/>
            <a:ext cx="1223963" cy="57467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En este apartado se </a:t>
            </a:r>
            <a:r>
              <a:rPr lang="es-ES" sz="900" dirty="0" smtClean="0"/>
              <a:t>describirá </a:t>
            </a:r>
            <a:r>
              <a:rPr lang="es-ES" sz="900" dirty="0"/>
              <a:t>la justificación  de la rectificación</a:t>
            </a:r>
            <a:endParaRPr lang="es-MX" sz="900" dirty="0"/>
          </a:p>
        </p:txBody>
      </p:sp>
      <p:sp>
        <p:nvSpPr>
          <p:cNvPr id="9227" name="Text Box 126"/>
          <p:cNvSpPr txBox="1">
            <a:spLocks noChangeArrowheads="1"/>
          </p:cNvSpPr>
          <p:nvPr/>
        </p:nvSpPr>
        <p:spPr bwMode="auto">
          <a:xfrm>
            <a:off x="547340" y="1476375"/>
            <a:ext cx="57619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Para la solicitud de este Derecho, las Secciones I, II y III no cambian, a excepción de la sección IV como se muestra a continuación: </a:t>
            </a:r>
          </a:p>
        </p:txBody>
      </p:sp>
      <p:sp>
        <p:nvSpPr>
          <p:cNvPr id="9228" name="37 CuadroTexto"/>
          <p:cNvSpPr txBox="1">
            <a:spLocks noChangeArrowheads="1"/>
          </p:cNvSpPr>
          <p:nvPr/>
        </p:nvSpPr>
        <p:spPr bwMode="auto">
          <a:xfrm>
            <a:off x="548282" y="5327650"/>
            <a:ext cx="576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Solicitud de Derecho </a:t>
            </a:r>
            <a:r>
              <a:rPr lang="es-ES" sz="1200" b="1" dirty="0">
                <a:solidFill>
                  <a:srgbClr val="FF0000"/>
                </a:solidFill>
                <a:latin typeface="Calibri" pitchFamily="34" charset="0"/>
              </a:rPr>
              <a:t>Cancelación</a:t>
            </a:r>
            <a:r>
              <a:rPr lang="es-ES" sz="1200" b="1" dirty="0">
                <a:latin typeface="Calibri" pitchFamily="34" charset="0"/>
              </a:rPr>
              <a:t>  </a:t>
            </a:r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– Asegurado / Beneficiario / Contratante</a:t>
            </a:r>
            <a:endParaRPr lang="es-MX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200650" y="7588250"/>
            <a:ext cx="1498600" cy="57626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Para tramitar el derecho de Cancelación </a:t>
            </a:r>
            <a:r>
              <a:rPr lang="es-ES" sz="900" dirty="0" smtClean="0"/>
              <a:t>tendrá que </a:t>
            </a:r>
            <a:r>
              <a:rPr lang="es-ES" sz="900" dirty="0"/>
              <a:t>presentar el formato H107 </a:t>
            </a:r>
            <a:endParaRPr lang="es-MX" sz="900" dirty="0"/>
          </a:p>
        </p:txBody>
      </p:sp>
      <p:sp>
        <p:nvSpPr>
          <p:cNvPr id="40" name="39 Cerrar llave"/>
          <p:cNvSpPr/>
          <p:nvPr/>
        </p:nvSpPr>
        <p:spPr>
          <a:xfrm>
            <a:off x="4941888" y="7588250"/>
            <a:ext cx="142875" cy="5762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5157788" y="6797675"/>
            <a:ext cx="1584325" cy="431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/>
              <a:t>En este </a:t>
            </a:r>
            <a:r>
              <a:rPr lang="es-ES" sz="900" dirty="0" smtClean="0"/>
              <a:t>apartado deberá </a:t>
            </a:r>
            <a:r>
              <a:rPr lang="es-ES" sz="900" dirty="0"/>
              <a:t>registrar los datos que desea Cancelar</a:t>
            </a:r>
            <a:endParaRPr lang="es-MX" sz="900" dirty="0"/>
          </a:p>
        </p:txBody>
      </p:sp>
      <p:sp>
        <p:nvSpPr>
          <p:cNvPr id="9232" name="Text Box 126"/>
          <p:cNvSpPr txBox="1">
            <a:spLocks noChangeArrowheads="1"/>
          </p:cNvSpPr>
          <p:nvPr/>
        </p:nvSpPr>
        <p:spPr bwMode="auto">
          <a:xfrm>
            <a:off x="548680" y="5688013"/>
            <a:ext cx="576064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Para la solicitud de este Derecho, las Secciones I, II y III no cambian, a excepción de la sección IV como se muestra a continuación: </a:t>
            </a:r>
          </a:p>
        </p:txBody>
      </p:sp>
      <p:pic>
        <p:nvPicPr>
          <p:cNvPr id="92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6292850"/>
            <a:ext cx="465613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Cerrar llave"/>
          <p:cNvSpPr/>
          <p:nvPr/>
        </p:nvSpPr>
        <p:spPr>
          <a:xfrm>
            <a:off x="4941888" y="6508750"/>
            <a:ext cx="142875" cy="10080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92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908175"/>
            <a:ext cx="51625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8 CuadroTexto"/>
          <p:cNvSpPr txBox="1">
            <a:spLocks noChangeArrowheads="1"/>
          </p:cNvSpPr>
          <p:nvPr/>
        </p:nvSpPr>
        <p:spPr bwMode="auto">
          <a:xfrm>
            <a:off x="548283" y="1095375"/>
            <a:ext cx="5761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Solicitud de Derecho </a:t>
            </a:r>
            <a:r>
              <a:rPr lang="es-ES" sz="1200" b="1" dirty="0">
                <a:solidFill>
                  <a:srgbClr val="FF0000"/>
                </a:solidFill>
                <a:latin typeface="Calibri" pitchFamily="34" charset="0"/>
              </a:rPr>
              <a:t>Oposición</a:t>
            </a:r>
            <a:r>
              <a:rPr lang="es-ES" sz="1200" b="1" dirty="0">
                <a:latin typeface="Calibri" pitchFamily="34" charset="0"/>
              </a:rPr>
              <a:t>  </a:t>
            </a:r>
            <a:r>
              <a:rPr lang="es-ES" sz="1200" b="1" dirty="0">
                <a:solidFill>
                  <a:schemeClr val="tx2"/>
                </a:solidFill>
                <a:latin typeface="Calibri" pitchFamily="34" charset="0"/>
              </a:rPr>
              <a:t>– Asegurado / Beneficiario / Contratante</a:t>
            </a:r>
            <a:endParaRPr lang="es-MX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243" name="Text Box 126"/>
          <p:cNvSpPr txBox="1">
            <a:spLocks noChangeArrowheads="1"/>
          </p:cNvSpPr>
          <p:nvPr/>
        </p:nvSpPr>
        <p:spPr bwMode="auto">
          <a:xfrm>
            <a:off x="548655" y="1476375"/>
            <a:ext cx="576066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Para esta solicitud las Secciones I, II y III </a:t>
            </a:r>
            <a:r>
              <a:rPr lang="es-MX" sz="1000" b="1" dirty="0" smtClean="0">
                <a:solidFill>
                  <a:schemeClr val="tx2"/>
                </a:solidFill>
                <a:latin typeface="Calibri" pitchFamily="34" charset="0"/>
              </a:rPr>
              <a:t>-al </a:t>
            </a:r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igual que las </a:t>
            </a:r>
            <a:r>
              <a:rPr lang="es-MX" sz="1000" b="1" dirty="0" smtClean="0">
                <a:solidFill>
                  <a:schemeClr val="tx2"/>
                </a:solidFill>
                <a:latin typeface="Calibri" pitchFamily="34" charset="0"/>
              </a:rPr>
              <a:t>anteriores- </a:t>
            </a:r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no cambian, </a:t>
            </a:r>
            <a:r>
              <a:rPr lang="es-MX" sz="1000" b="1" dirty="0" smtClean="0">
                <a:solidFill>
                  <a:schemeClr val="tx2"/>
                </a:solidFill>
                <a:latin typeface="Calibri" pitchFamily="34" charset="0"/>
              </a:rPr>
              <a:t>sólo </a:t>
            </a:r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se hace referencia al </a:t>
            </a:r>
            <a:r>
              <a:rPr lang="es-MX" sz="1000" b="1" dirty="0" smtClean="0">
                <a:solidFill>
                  <a:schemeClr val="tx2"/>
                </a:solidFill>
                <a:latin typeface="Calibri" pitchFamily="34" charset="0"/>
              </a:rPr>
              <a:t>Derecho. </a:t>
            </a:r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s-MX" sz="1000" b="1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continuación se muestra la carátula de la misma.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78" y="2123728"/>
            <a:ext cx="4092044" cy="647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147554"/>
            <a:ext cx="6858000" cy="400110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bg1"/>
                </a:solidFill>
              </a:rPr>
              <a:t>CUANDO ASEGURADOS/ BENEFICIARIOS / CONTRATANTES soliciten ejercer el derecho de RECTIFICACIÓN </a:t>
            </a:r>
            <a:r>
              <a:rPr lang="es-MX" sz="1000" b="1" dirty="0" smtClean="0">
                <a:solidFill>
                  <a:schemeClr val="bg1"/>
                </a:solidFill>
              </a:rPr>
              <a:t>según el tipo de seguro que posea Gastos Médicos o Vida, deberá </a:t>
            </a:r>
            <a:r>
              <a:rPr lang="es-MX" sz="1000" b="1" dirty="0">
                <a:solidFill>
                  <a:schemeClr val="bg1"/>
                </a:solidFill>
              </a:rPr>
              <a:t>llenar y adjuntar la Solicitud H-107 (Solicitud de movimientos a la póliza):</a:t>
            </a:r>
          </a:p>
        </p:txBody>
      </p:sp>
      <p:sp>
        <p:nvSpPr>
          <p:cNvPr id="11271" name="Text Box 126"/>
          <p:cNvSpPr txBox="1">
            <a:spLocks noChangeArrowheads="1"/>
          </p:cNvSpPr>
          <p:nvPr/>
        </p:nvSpPr>
        <p:spPr bwMode="auto">
          <a:xfrm>
            <a:off x="548208" y="1867694"/>
            <a:ext cx="576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Para  la solicitud de </a:t>
            </a:r>
            <a:r>
              <a:rPr lang="es-MX" sz="1000" b="1" dirty="0">
                <a:solidFill>
                  <a:schemeClr val="tx2"/>
                </a:solidFill>
                <a:latin typeface="Calibri" pitchFamily="34" charset="0"/>
              </a:rPr>
              <a:t>Rectificación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 en el ramo de Gastos Médicos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deberá llenar 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 </a:t>
            </a:r>
          </a:p>
        </p:txBody>
      </p:sp>
      <p:sp>
        <p:nvSpPr>
          <p:cNvPr id="34" name="33 Conector"/>
          <p:cNvSpPr/>
          <p:nvPr/>
        </p:nvSpPr>
        <p:spPr>
          <a:xfrm>
            <a:off x="91975" y="1835696"/>
            <a:ext cx="312689" cy="288032"/>
          </a:xfrm>
          <a:prstGeom prst="flowChartConnector">
            <a:avLst/>
          </a:prstGeom>
          <a:solidFill>
            <a:schemeClr val="tx2"/>
          </a:solidFill>
          <a:ln>
            <a:noFill/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endParaRPr lang="es-MX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4624" y="2637246"/>
            <a:ext cx="6768926" cy="6183226"/>
            <a:chOff x="44624" y="2637246"/>
            <a:chExt cx="6768926" cy="6183226"/>
          </a:xfrm>
        </p:grpSpPr>
        <p:pic>
          <p:nvPicPr>
            <p:cNvPr id="36" name="11 Imagen" descr="H-107 GM 2 - ejempl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24" y="3210247"/>
              <a:ext cx="4337050" cy="5610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t="1419" b="2118"/>
            <a:stretch>
              <a:fillRect/>
            </a:stretch>
          </p:blipFill>
          <p:spPr bwMode="auto">
            <a:xfrm>
              <a:off x="720037" y="2637246"/>
              <a:ext cx="4103688" cy="51228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37 Rectángulo"/>
            <p:cNvSpPr/>
            <p:nvPr/>
          </p:nvSpPr>
          <p:spPr>
            <a:xfrm>
              <a:off x="262111" y="7885434"/>
              <a:ext cx="3887788" cy="3603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4149899" y="2844949"/>
              <a:ext cx="503237" cy="14287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2646536" y="3196322"/>
              <a:ext cx="576263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882824" y="3315022"/>
              <a:ext cx="819150" cy="165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262111" y="8353747"/>
              <a:ext cx="1800225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4868863" y="5445125"/>
              <a:ext cx="1944687" cy="13684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/>
                <a:t>En este apartado </a:t>
              </a:r>
              <a:r>
                <a:rPr lang="es-ES" sz="1000" dirty="0" smtClean="0"/>
                <a:t>indicará </a:t>
              </a:r>
              <a:r>
                <a:rPr lang="es-ES" sz="1000" dirty="0"/>
                <a:t>las Rectificaciones que sean necesarias  con la siguiente leyenda “Derecho ARCO RECTIFICACIÓN ” Ejemplo: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/>
                <a:t>Dato Actual : --------------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/>
                <a:t>Dato Correcto: ---------------</a:t>
              </a:r>
              <a:endParaRPr lang="es-MX" sz="1000" b="1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214938" y="2901950"/>
              <a:ext cx="1252537" cy="2889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/>
                <a:t>Fecha de solicitud</a:t>
              </a:r>
              <a:endParaRPr lang="es-MX" sz="1000" b="1" dirty="0"/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5157788" y="3429000"/>
              <a:ext cx="1366837" cy="50323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/>
                <a:t>No. de póliza (verificar que sea el correcto)</a:t>
              </a:r>
              <a:endParaRPr lang="es-MX" sz="1000" dirty="0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5157788" y="7964488"/>
              <a:ext cx="1368425" cy="5048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/>
                <a:t>Nombre y firma del Contratante o Asegurado titular</a:t>
              </a:r>
              <a:endParaRPr lang="es-MX" sz="1000" dirty="0"/>
            </a:p>
          </p:txBody>
        </p:sp>
        <p:cxnSp>
          <p:nvCxnSpPr>
            <p:cNvPr id="20" name="19 Conector recto de flecha"/>
            <p:cNvCxnSpPr>
              <a:stCxn id="25" idx="1"/>
            </p:cNvCxnSpPr>
            <p:nvPr/>
          </p:nvCxnSpPr>
          <p:spPr>
            <a:xfrm flipH="1" flipV="1">
              <a:off x="1700808" y="3419872"/>
              <a:ext cx="3456980" cy="260747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>
              <a:stCxn id="40" idx="1"/>
              <a:endCxn id="44" idx="3"/>
            </p:cNvCxnSpPr>
            <p:nvPr/>
          </p:nvCxnSpPr>
          <p:spPr>
            <a:xfrm flipH="1">
              <a:off x="2062336" y="8216901"/>
              <a:ext cx="3095452" cy="208284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>
              <a:stCxn id="17" idx="1"/>
              <a:endCxn id="42" idx="3"/>
            </p:cNvCxnSpPr>
            <p:nvPr/>
          </p:nvCxnSpPr>
          <p:spPr>
            <a:xfrm flipH="1">
              <a:off x="3222799" y="3046413"/>
              <a:ext cx="1992139" cy="221347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Rectángulo"/>
            <p:cNvSpPr/>
            <p:nvPr/>
          </p:nvSpPr>
          <p:spPr>
            <a:xfrm>
              <a:off x="2028352" y="7707533"/>
              <a:ext cx="115212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cxnSp>
          <p:nvCxnSpPr>
            <p:cNvPr id="46" name="45 Conector recto de flecha"/>
            <p:cNvCxnSpPr/>
            <p:nvPr/>
          </p:nvCxnSpPr>
          <p:spPr>
            <a:xfrm flipH="1">
              <a:off x="2060848" y="6129338"/>
              <a:ext cx="2808015" cy="175503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Rectángulo"/>
            <p:cNvSpPr/>
            <p:nvPr/>
          </p:nvSpPr>
          <p:spPr>
            <a:xfrm>
              <a:off x="1688068" y="8656863"/>
              <a:ext cx="115212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2813747" y="2915816"/>
              <a:ext cx="115212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1268760" y="2653910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51" name="Picture 2" descr="D:\Users\narroyo\Desktop\LOGOS GNP\Logo número único GNP 110 añ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91" r="79578" b="7210"/>
            <a:stretch>
              <a:fillRect/>
            </a:stretch>
          </p:blipFill>
          <p:spPr bwMode="auto">
            <a:xfrm>
              <a:off x="1818698" y="2699792"/>
              <a:ext cx="360040" cy="29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0" y="1204174"/>
            <a:ext cx="6858000" cy="415498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dirty="0">
                <a:solidFill>
                  <a:schemeClr val="bg1"/>
                </a:solidFill>
              </a:rPr>
              <a:t>CUANDO ASEGURADOS/ BENEFICIARIOS / CONTRATANTES soliciten ejercer el derecho de </a:t>
            </a:r>
            <a:r>
              <a:rPr lang="es-MX" sz="1000" b="1" dirty="0" smtClean="0">
                <a:solidFill>
                  <a:schemeClr val="bg1"/>
                </a:solidFill>
              </a:rPr>
              <a:t>CANCELACIÓN </a:t>
            </a:r>
            <a:r>
              <a:rPr lang="es-MX" sz="1000" b="1" dirty="0">
                <a:solidFill>
                  <a:schemeClr val="bg1"/>
                </a:solidFill>
              </a:rPr>
              <a:t>según el tipo de seguro que posea GM o Vida, </a:t>
            </a:r>
            <a:r>
              <a:rPr lang="es-MX" sz="1000" b="1" dirty="0" smtClean="0">
                <a:solidFill>
                  <a:schemeClr val="bg1"/>
                </a:solidFill>
              </a:rPr>
              <a:t>es </a:t>
            </a:r>
            <a:r>
              <a:rPr lang="es-MX" sz="1000" b="1" dirty="0">
                <a:solidFill>
                  <a:schemeClr val="bg1"/>
                </a:solidFill>
              </a:rPr>
              <a:t>necesario llenar y adjuntar el formato H-107 (Solicitud de movimientos a la póliza):</a:t>
            </a:r>
          </a:p>
        </p:txBody>
      </p:sp>
      <p:sp>
        <p:nvSpPr>
          <p:cNvPr id="12295" name="Text Box 126"/>
          <p:cNvSpPr txBox="1">
            <a:spLocks noChangeArrowheads="1"/>
          </p:cNvSpPr>
          <p:nvPr/>
        </p:nvSpPr>
        <p:spPr bwMode="auto">
          <a:xfrm>
            <a:off x="548208" y="1723678"/>
            <a:ext cx="576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Para  la solicitud de Cancelación en el ramo de Gastos Médicos </a:t>
            </a:r>
            <a:r>
              <a:rPr lang="es-MX" sz="1000" dirty="0" smtClean="0">
                <a:solidFill>
                  <a:schemeClr val="tx2"/>
                </a:solidFill>
                <a:latin typeface="Calibri" pitchFamily="34" charset="0"/>
              </a:rPr>
              <a:t>deberá llenar  </a:t>
            </a:r>
            <a:r>
              <a:rPr lang="es-MX" sz="1000" dirty="0">
                <a:solidFill>
                  <a:schemeClr val="tx2"/>
                </a:solidFill>
                <a:latin typeface="Calibri" pitchFamily="34" charset="0"/>
              </a:rPr>
              <a:t>la solicitud de movimientos a la póliza (H-107) correspondiente a ese ramo y registrar los datos que se indican a continuación:</a:t>
            </a:r>
          </a:p>
        </p:txBody>
      </p:sp>
      <p:sp>
        <p:nvSpPr>
          <p:cNvPr id="12298" name="Text Box 126"/>
          <p:cNvSpPr txBox="1">
            <a:spLocks noChangeArrowheads="1"/>
          </p:cNvSpPr>
          <p:nvPr/>
        </p:nvSpPr>
        <p:spPr bwMode="auto">
          <a:xfrm>
            <a:off x="548680" y="8788846"/>
            <a:ext cx="576064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1000" b="1" dirty="0">
                <a:solidFill>
                  <a:srgbClr val="000099"/>
                </a:solidFill>
                <a:latin typeface="Calibri" pitchFamily="34" charset="0"/>
              </a:rPr>
              <a:t>Nota: </a:t>
            </a:r>
            <a:r>
              <a:rPr lang="es-MX" sz="1000" dirty="0">
                <a:solidFill>
                  <a:srgbClr val="000099"/>
                </a:solidFill>
                <a:latin typeface="Calibri" pitchFamily="34" charset="0"/>
              </a:rPr>
              <a:t>Los campos que no sean necesarios llenarlos se quedan en blanco 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-1258" y="2137138"/>
            <a:ext cx="6814808" cy="6264275"/>
            <a:chOff x="-1258" y="2137138"/>
            <a:chExt cx="6814808" cy="6264275"/>
          </a:xfrm>
        </p:grpSpPr>
        <p:pic>
          <p:nvPicPr>
            <p:cNvPr id="20" name="19 Imagen" descr="H-107 GM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58" y="2784838"/>
              <a:ext cx="4340225" cy="5616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42" y="2137138"/>
              <a:ext cx="4117975" cy="5327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24 Rectángulo"/>
            <p:cNvSpPr/>
            <p:nvPr/>
          </p:nvSpPr>
          <p:spPr>
            <a:xfrm>
              <a:off x="1079830" y="6078901"/>
              <a:ext cx="3671887" cy="1428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789567" y="2767376"/>
              <a:ext cx="576263" cy="144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1027442" y="2926852"/>
              <a:ext cx="817563" cy="163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86080" y="7933101"/>
              <a:ext cx="1800225" cy="144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cxnSp>
          <p:nvCxnSpPr>
            <p:cNvPr id="22" name="21 Conector recto de flecha"/>
            <p:cNvCxnSpPr>
              <a:stCxn id="18" idx="1"/>
              <a:endCxn id="25" idx="3"/>
            </p:cNvCxnSpPr>
            <p:nvPr/>
          </p:nvCxnSpPr>
          <p:spPr>
            <a:xfrm flipH="1">
              <a:off x="4751717" y="6042389"/>
              <a:ext cx="477508" cy="10795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Rectángulo redondeado"/>
            <p:cNvSpPr/>
            <p:nvPr/>
          </p:nvSpPr>
          <p:spPr>
            <a:xfrm>
              <a:off x="4941168" y="2267744"/>
              <a:ext cx="1250950" cy="28733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Fecha de solicitud</a:t>
              </a:r>
              <a:endParaRPr lang="es-MX" sz="900" b="1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229200" y="3099021"/>
              <a:ext cx="1366837" cy="504825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No. de póliza (verificar que sea el correcto)</a:t>
              </a:r>
              <a:endParaRPr lang="es-MX" sz="900" dirty="0"/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4797425" y="7452320"/>
              <a:ext cx="1368425" cy="503238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dirty="0"/>
                <a:t>Nombre y firma del Contratante o Asegurado titular</a:t>
              </a:r>
              <a:endParaRPr lang="es-MX" sz="900" dirty="0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5229225" y="5213714"/>
              <a:ext cx="1584325" cy="1657350"/>
            </a:xfrm>
            <a:prstGeom prst="round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dirty="0"/>
                <a:t>En este apartado </a:t>
              </a:r>
              <a:r>
                <a:rPr lang="es-ES" sz="1000" dirty="0" smtClean="0"/>
                <a:t>colocará </a:t>
              </a:r>
              <a:r>
                <a:rPr lang="es-ES" sz="1000" dirty="0"/>
                <a:t>la </a:t>
              </a:r>
              <a:r>
                <a:rPr lang="es-ES" sz="1000" dirty="0" smtClean="0"/>
                <a:t>causa </a:t>
              </a:r>
              <a:r>
                <a:rPr lang="es-ES" sz="1000" dirty="0"/>
                <a:t>de la cancelación de los datos con la siguiente leyenda </a:t>
              </a:r>
              <a:r>
                <a:rPr lang="es-ES" sz="1000" b="1" dirty="0"/>
                <a:t>“Solicito ejercer mi derecho  de Cancelación de datos”</a:t>
              </a:r>
              <a:r>
                <a:rPr lang="es-ES" sz="1000" dirty="0"/>
                <a:t>, lo que deriva a la cancelación de la póliza. </a:t>
              </a:r>
              <a:endParaRPr lang="es-MX" sz="1000" b="1" dirty="0"/>
            </a:p>
          </p:txBody>
        </p:sp>
        <p:cxnSp>
          <p:nvCxnSpPr>
            <p:cNvPr id="14" name="13 Conector recto de flecha"/>
            <p:cNvCxnSpPr>
              <a:stCxn id="15" idx="1"/>
              <a:endCxn id="27" idx="3"/>
            </p:cNvCxnSpPr>
            <p:nvPr/>
          </p:nvCxnSpPr>
          <p:spPr>
            <a:xfrm flipH="1">
              <a:off x="3365830" y="2411413"/>
              <a:ext cx="1575338" cy="428194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>
              <a:stCxn id="17" idx="1"/>
              <a:endCxn id="28" idx="3"/>
            </p:cNvCxnSpPr>
            <p:nvPr/>
          </p:nvCxnSpPr>
          <p:spPr>
            <a:xfrm flipH="1" flipV="1">
              <a:off x="1845005" y="3008608"/>
              <a:ext cx="3384195" cy="342826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>
              <a:stCxn id="24" idx="1"/>
              <a:endCxn id="29" idx="3"/>
            </p:cNvCxnSpPr>
            <p:nvPr/>
          </p:nvCxnSpPr>
          <p:spPr>
            <a:xfrm flipH="1">
              <a:off x="2086305" y="7703939"/>
              <a:ext cx="2711120" cy="301393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Rectángulo"/>
            <p:cNvSpPr/>
            <p:nvPr/>
          </p:nvSpPr>
          <p:spPr>
            <a:xfrm>
              <a:off x="1412453" y="2234925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32" name="Picture 2" descr="D:\Users\narroyo\Desktop\LOGOS GNP\Logo número único GNP 110 añ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91" r="79578" b="7210"/>
            <a:stretch>
              <a:fillRect/>
            </a:stretch>
          </p:blipFill>
          <p:spPr bwMode="auto">
            <a:xfrm>
              <a:off x="1962391" y="2280807"/>
              <a:ext cx="360040" cy="29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32 Rectángulo"/>
            <p:cNvSpPr/>
            <p:nvPr/>
          </p:nvSpPr>
          <p:spPr>
            <a:xfrm>
              <a:off x="2944377" y="2470868"/>
              <a:ext cx="86409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525715" y="7308304"/>
              <a:ext cx="86409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700808" y="8244408"/>
              <a:ext cx="86409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1421</Words>
  <Application>Microsoft Office PowerPoint</Application>
  <PresentationFormat>Presentación en pantalla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Kinke</dc:creator>
  <cp:lastModifiedBy>Ismael Rodríguez</cp:lastModifiedBy>
  <cp:revision>259</cp:revision>
  <dcterms:created xsi:type="dcterms:W3CDTF">2011-10-05T15:45:42Z</dcterms:created>
  <dcterms:modified xsi:type="dcterms:W3CDTF">2016-11-23T18:34:42Z</dcterms:modified>
</cp:coreProperties>
</file>